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62" r:id="rId4"/>
    <p:sldId id="257" r:id="rId5"/>
    <p:sldId id="263" r:id="rId6"/>
    <p:sldId id="259" r:id="rId7"/>
    <p:sldId id="258" r:id="rId8"/>
    <p:sldId id="264" r:id="rId9"/>
    <p:sldId id="260" r:id="rId10"/>
    <p:sldId id="269" r:id="rId11"/>
    <p:sldId id="270" r:id="rId12"/>
    <p:sldId id="265" r:id="rId13"/>
    <p:sldId id="267" r:id="rId14"/>
    <p:sldId id="26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A1841-30C1-4353-B336-6332A7796D2F}" v="4" dt="2020-07-22T09:54:09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1" autoAdjust="0"/>
    <p:restoredTop sz="92800" autoAdjust="0"/>
  </p:normalViewPr>
  <p:slideViewPr>
    <p:cSldViewPr>
      <p:cViewPr varScale="1">
        <p:scale>
          <a:sx n="80" d="100"/>
          <a:sy n="80" d="100"/>
        </p:scale>
        <p:origin x="102" y="18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4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owans.org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6C6569-4EC2-4125-BC9B-C3B43C916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D623A-105B-4837-8842-DED2979F17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9A92-289F-41A5-95D8-4AAA1977FC1E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AAE6E-D2D3-4E59-9946-92C48D63E0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56D4F-61E7-48E2-9B45-42F700C9F8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773C-5321-42FE-9829-3D5F8D01678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781EEB4-2AC6-4235-AEA1-76A0CDC2DB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3515" y="81372"/>
            <a:ext cx="458789" cy="4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98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8EF2F-115B-4156-A456-B5255357D39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BE610-28F4-4F7C-8F64-F2B427016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845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BE610-28F4-4F7C-8F64-F2B4270166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4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15E4-6600-445E-8E68-793EF1B79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73343-8FAF-4E8D-B484-C8A58660C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06218-65AC-47FA-8990-E0714A82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Jacky Moran  LifeWork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42785-7E1A-498F-9A69-84874D41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1817"/>
            <a:ext cx="2743200" cy="365125"/>
          </a:xfrm>
        </p:spPr>
        <p:txBody>
          <a:bodyPr/>
          <a:lstStyle/>
          <a:p>
            <a:fld id="{08798D99-AE95-46F7-ACD0-6265147AD57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64D1A-BBFD-435D-A106-B421A89A1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919" y="6356349"/>
            <a:ext cx="443014" cy="440593"/>
          </a:xfrm>
          <a:prstGeom prst="rect">
            <a:avLst/>
          </a:prstGeom>
          <a:solidFill>
            <a:schemeClr val="bg2"/>
          </a:solidFill>
          <a:ln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9017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15E4-6600-445E-8E68-793EF1B79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73343-8FAF-4E8D-B484-C8A58660C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06218-65AC-47FA-8990-E0714A82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Jacky Moran  LifeWork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42785-7E1A-498F-9A69-84874D41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1817"/>
            <a:ext cx="2743200" cy="365125"/>
          </a:xfrm>
        </p:spPr>
        <p:txBody>
          <a:bodyPr/>
          <a:lstStyle/>
          <a:p>
            <a:fld id="{08798D99-AE95-46F7-ACD0-6265147AD57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64D1A-BBFD-435D-A106-B421A89A1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919" y="6356349"/>
            <a:ext cx="443014" cy="440593"/>
          </a:xfrm>
          <a:prstGeom prst="rect">
            <a:avLst/>
          </a:prstGeom>
          <a:solidFill>
            <a:schemeClr val="bg2"/>
          </a:solidFill>
          <a:ln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359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E01D-5E2A-472E-9AEE-BE9A357E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ED8F-00F2-48B3-A858-A46BD652A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91A5C-7F7D-4A5F-AD92-EF1C8DF1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1818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D5FFF-FBF0-4E10-BB39-E424B0D4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Jacky Moran  LifeWork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D3F3-7C3D-4E61-91C2-6381034F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4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6862C-AF54-4CF8-BAE0-273EBDD2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CFFE-3ABB-4D2D-985C-A1E88B835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5E695-9DAF-41CA-924C-13E03F8D5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Jacky Moran  LifeWork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68E0F-350D-463D-9DEB-DA3FB1F23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98D99-AE95-46F7-ACD0-6265147AD57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F4CC029-7EE3-4C38-BEFE-CC6E2D16FD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332577"/>
            <a:ext cx="1656184" cy="5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dwa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nationalcareers.service.gov.uk/explore-careers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www.facebook.com/adzuna/videos/259754321876875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ccessatschool.org/advicedetails/1232/crisis-careers-heroes-coronavirus-key-workers" TargetMode="Externa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hyperlink" Target="https://successatschool.org/advicedetails/1232/crisis-careers-heroes-coronavirus-key-workers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uccessatschool.org/advicedetails/1232/crisis-careers-heroes-coronavirus-key-workers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nthanhan.blogspot.com/2018/01/singapore-labour-market-third-quarter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icould.com/buzz-quiz/?buzz_page=0" TargetMode="External"/><Relationship Id="rId4" Type="http://schemas.openxmlformats.org/officeDocument/2006/relationships/hyperlink" Target="https://icould.com/buzz-qui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youthemployment.org.uk/careers-hub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hemployment.org.uk/careers-hub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hyperlink" Target="https://www.youthemployment.org.uk/careers-hub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6D6DA8F4-5B37-4168-BE47-95BD8E46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489209" y="3284984"/>
            <a:ext cx="3528392" cy="2469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74B99-9ECF-4D06-AD8E-79CF1339E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361" y="260648"/>
            <a:ext cx="7678079" cy="3210983"/>
          </a:xfrm>
        </p:spPr>
        <p:txBody>
          <a:bodyPr>
            <a:normAutofit fontScale="90000"/>
          </a:bodyPr>
          <a:lstStyle/>
          <a:p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53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LMI AND LOCAL JOB OPPORTUNITIES IN MEDWAY AND MAIDSTONE </a:t>
            </a:r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7524B-759A-41FB-A6EF-5C2EDA1A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95" y="6356350"/>
            <a:ext cx="2217305" cy="365125"/>
          </a:xfrm>
        </p:spPr>
        <p:txBody>
          <a:bodyPr/>
          <a:lstStyle/>
          <a:p>
            <a:pPr algn="l"/>
            <a:r>
              <a:rPr lang="en-GB" dirty="0"/>
              <a:t>Jacky Moran  LifeWork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D4DF4-BC6A-4A47-BF90-8D66D7DC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60" y="5860294"/>
            <a:ext cx="4320480" cy="365125"/>
          </a:xfrm>
        </p:spPr>
        <p:txBody>
          <a:bodyPr/>
          <a:lstStyle/>
          <a:p>
            <a:fld id="{08798D99-AE95-46F7-ACD0-6265147AD57F}" type="slidenum">
              <a:rPr lang="en-GB" smtClean="0"/>
              <a:t>1</a:t>
            </a:fld>
            <a:endParaRPr lang="en-GB"/>
          </a:p>
        </p:txBody>
      </p:sp>
      <p:pic>
        <p:nvPicPr>
          <p:cNvPr id="9" name="Picture 8" descr="A person standing in front of a fence&#10;&#10;Description automatically generated">
            <a:extLst>
              <a:ext uri="{FF2B5EF4-FFF2-40B4-BE49-F238E27FC236}">
                <a16:creationId xmlns:a16="http://schemas.microsoft.com/office/drawing/2014/main" id="{0FA64D21-D0C1-4243-A418-13809EB7DF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19" y="1223566"/>
            <a:ext cx="1703927" cy="2276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A picture containing outdoor, grass, person, standing&#10;&#10;Description automatically generated">
            <a:extLst>
              <a:ext uri="{FF2B5EF4-FFF2-40B4-BE49-F238E27FC236}">
                <a16:creationId xmlns:a16="http://schemas.microsoft.com/office/drawing/2014/main" id="{D916D320-664E-43A4-B57B-10D772831A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" y="1194759"/>
            <a:ext cx="1708722" cy="2276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A picture containing photo, different, food&#10;&#10;Description automatically generated">
            <a:extLst>
              <a:ext uri="{FF2B5EF4-FFF2-40B4-BE49-F238E27FC236}">
                <a16:creationId xmlns:a16="http://schemas.microsoft.com/office/drawing/2014/main" id="{669F4311-AA16-4885-8389-AFD0894699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85" y="3424755"/>
            <a:ext cx="782230" cy="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1FD9-48B0-4AB3-B139-8571025A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404665"/>
            <a:ext cx="6409928" cy="14647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JOBS IN MEDWAY</a:t>
            </a:r>
            <a:b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MAIDSTONE: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604D-FF7A-441B-9CFB-FF8E967A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2" y="2404777"/>
            <a:ext cx="6409928" cy="3772186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9DC64-AC69-4C2C-87B6-4234015A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029076" cy="365125"/>
          </a:xfrm>
        </p:spPr>
        <p:txBody>
          <a:bodyPr/>
          <a:lstStyle/>
          <a:p>
            <a:r>
              <a:rPr lang="en-GB"/>
              <a:t>Jacky Moran  LifeWork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EFAC2-D406-45EE-97A6-1841C4CD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10</a:t>
            </a:fld>
            <a:endParaRPr lang="en-GB"/>
          </a:p>
        </p:txBody>
      </p:sp>
      <p:pic>
        <p:nvPicPr>
          <p:cNvPr id="17" name="Picture 16" descr="A picture containing monitor, side, screen, lot&#10;&#10;Description automatically generated">
            <a:extLst>
              <a:ext uri="{FF2B5EF4-FFF2-40B4-BE49-F238E27FC236}">
                <a16:creationId xmlns:a16="http://schemas.microsoft.com/office/drawing/2014/main" id="{C034F82A-0C6B-415B-8873-AE65CB01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69" y="3135100"/>
            <a:ext cx="2019048" cy="300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A picture containing monitor, side, screen, parking&#10;&#10;Description automatically generated">
            <a:extLst>
              <a:ext uri="{FF2B5EF4-FFF2-40B4-BE49-F238E27FC236}">
                <a16:creationId xmlns:a16="http://schemas.microsoft.com/office/drawing/2014/main" id="{5FCB9EA7-7AA4-4A09-A9A6-B955053AC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151212"/>
            <a:ext cx="2038095" cy="2991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C2E6849-0DA7-44AE-86B9-3F683DC10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2" y="434559"/>
            <a:ext cx="2835315" cy="22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45349C-FD17-46CD-87E7-1BFA019CFCBB}"/>
              </a:ext>
            </a:extLst>
          </p:cNvPr>
          <p:cNvSpPr txBox="1"/>
          <p:nvPr/>
        </p:nvSpPr>
        <p:spPr>
          <a:xfrm>
            <a:off x="407368" y="2225391"/>
            <a:ext cx="496714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Check your Buzz Quiz 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results  and compare with the different  jobs in Medway  and Maidstone 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sz="2000" b="1" i="0" dirty="0">
                <a:solidFill>
                  <a:srgbClr val="C00000"/>
                </a:solidFill>
                <a:effectLst/>
                <a:latin typeface="+mj-lt"/>
              </a:rPr>
              <a:t>What  skills and qualifications are related to a job 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C00000"/>
                </a:solidFill>
                <a:latin typeface="+mj-lt"/>
              </a:rPr>
              <a:t>After year 11 what are your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+mj-lt"/>
              </a:rPr>
              <a:t> options?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C00000"/>
                </a:solidFill>
                <a:latin typeface="+mj-lt"/>
              </a:rPr>
              <a:t>What is the salary ?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+mj-lt"/>
              </a:rPr>
              <a:t>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en-GB" sz="1800" i="0" dirty="0">
              <a:solidFill>
                <a:srgbClr val="C00000"/>
              </a:solidFill>
              <a:effectLst/>
              <a:latin typeface="+mj-lt"/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en-GB" sz="1800" dirty="0">
              <a:solidFill>
                <a:srgbClr val="C00000"/>
              </a:solidFill>
              <a:latin typeface="+mj-lt"/>
            </a:endParaRPr>
          </a:p>
          <a:p>
            <a:endParaRPr lang="en-GB" dirty="0"/>
          </a:p>
        </p:txBody>
      </p:sp>
      <p:pic>
        <p:nvPicPr>
          <p:cNvPr id="27" name="Graphic 26" descr="Clipboard">
            <a:extLst>
              <a:ext uri="{FF2B5EF4-FFF2-40B4-BE49-F238E27FC236}">
                <a16:creationId xmlns:a16="http://schemas.microsoft.com/office/drawing/2014/main" id="{53AB8088-5C84-471A-B4AE-2B31B26516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32504" y="189279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C971F-E63A-4655-BB1A-F05E0EB0C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79" y="5968457"/>
            <a:ext cx="752985" cy="397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8CAC4-2DBF-4735-80B0-038A4DA29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68" y="2661838"/>
            <a:ext cx="1396141" cy="4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9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1FD9-48B0-4AB3-B139-8571025A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404665"/>
            <a:ext cx="6409928" cy="182072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JOBS IN MEDWAY AND MAIDSTONE: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604D-FF7A-441B-9CFB-FF8E967A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2" y="2404777"/>
            <a:ext cx="6409928" cy="3772186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9DC64-AC69-4C2C-87B6-4234015A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029076" cy="365125"/>
          </a:xfrm>
        </p:spPr>
        <p:txBody>
          <a:bodyPr/>
          <a:lstStyle/>
          <a:p>
            <a:r>
              <a:rPr lang="en-GB"/>
              <a:t>Jacky Moran  LifeWork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EFAC2-D406-45EE-97A6-1841C4CD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11</a:t>
            </a:fld>
            <a:endParaRPr lang="en-GB"/>
          </a:p>
        </p:txBody>
      </p:sp>
      <p:pic>
        <p:nvPicPr>
          <p:cNvPr id="17" name="Picture 16" descr="A picture containing monitor, side, screen, lot&#10;&#10;Description automatically generated">
            <a:extLst>
              <a:ext uri="{FF2B5EF4-FFF2-40B4-BE49-F238E27FC236}">
                <a16:creationId xmlns:a16="http://schemas.microsoft.com/office/drawing/2014/main" id="{C034F82A-0C6B-415B-8873-AE65CB01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5" y="3259053"/>
            <a:ext cx="2019048" cy="300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A picture containing monitor, side, screen, parking&#10;&#10;Description automatically generated">
            <a:extLst>
              <a:ext uri="{FF2B5EF4-FFF2-40B4-BE49-F238E27FC236}">
                <a16:creationId xmlns:a16="http://schemas.microsoft.com/office/drawing/2014/main" id="{5FCB9EA7-7AA4-4A09-A9A6-B955053AC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259053"/>
            <a:ext cx="2038095" cy="2991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C2E6849-0DA7-44AE-86B9-3F683DC10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2" y="434559"/>
            <a:ext cx="2835315" cy="22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45349C-FD17-46CD-87E7-1BFA019CFCBB}"/>
              </a:ext>
            </a:extLst>
          </p:cNvPr>
          <p:cNvSpPr txBox="1"/>
          <p:nvPr/>
        </p:nvSpPr>
        <p:spPr>
          <a:xfrm>
            <a:off x="407368" y="2404777"/>
            <a:ext cx="52565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Check your Buzz Quiz results  and compare with the different  jobs in Medway  and Maidstone </a:t>
            </a:r>
          </a:p>
          <a:p>
            <a:r>
              <a:rPr lang="en-GB" sz="2300" b="1" dirty="0">
                <a:solidFill>
                  <a:srgbClr val="C00000"/>
                </a:solidFill>
                <a:latin typeface="+mj-lt"/>
              </a:rPr>
              <a:t>Click here for further information on training, apprenticeships, entry requirements</a:t>
            </a:r>
          </a:p>
          <a:p>
            <a:r>
              <a:rPr lang="en-GB" sz="23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000" dirty="0">
                <a:hlinkClick r:id="rId5"/>
              </a:rPr>
              <a:t>https://nationalcareers.service.gov.uk/explore-careers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en-GB" sz="2000" i="0" dirty="0">
              <a:solidFill>
                <a:srgbClr val="C00000"/>
              </a:solidFill>
              <a:effectLst/>
              <a:latin typeface="+mj-lt"/>
            </a:endParaRPr>
          </a:p>
          <a:p>
            <a:pPr marL="342900" indent="-342900">
              <a:buAutoNum type="arabicPeriod"/>
            </a:pPr>
            <a:endParaRPr lang="en-GB" sz="2000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en-GB" sz="1800" dirty="0">
              <a:solidFill>
                <a:srgbClr val="C00000"/>
              </a:solidFill>
              <a:latin typeface="+mj-lt"/>
            </a:endParaRPr>
          </a:p>
          <a:p>
            <a:endParaRPr lang="en-GB" dirty="0"/>
          </a:p>
        </p:txBody>
      </p:sp>
      <p:pic>
        <p:nvPicPr>
          <p:cNvPr id="27" name="Graphic 26" descr="Clipboard">
            <a:extLst>
              <a:ext uri="{FF2B5EF4-FFF2-40B4-BE49-F238E27FC236}">
                <a16:creationId xmlns:a16="http://schemas.microsoft.com/office/drawing/2014/main" id="{53AB8088-5C84-471A-B4AE-2B31B265163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32504" y="189279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C971F-E63A-4655-BB1A-F05E0EB0C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278" y="5802151"/>
            <a:ext cx="1148069" cy="605427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D1BE0FD-7E35-4B27-8E00-A6BF77150D8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54" y="5284627"/>
            <a:ext cx="990260" cy="1167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07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BB8B-FA15-481B-83F4-DD493321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SCRIPT: JOB MARKET </a:t>
            </a:r>
            <a:br>
              <a:rPr lang="en-GB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5959-56BB-4B3C-93B5-91F5433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sz="2900" dirty="0">
                <a:solidFill>
                  <a:srgbClr val="C00000"/>
                </a:solidFill>
              </a:rPr>
              <a:t>Click for more infographics </a:t>
            </a:r>
            <a:r>
              <a:rPr lang="en-GB" dirty="0">
                <a:hlinkClick r:id="rId2"/>
              </a:rPr>
              <a:t>https://www.facebook.com/adzuna/videos/259754321876875/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3D814-F427-4F72-B678-33D424B6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Jacky Moran  LifeWork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F71E7-B371-46BB-B4FB-809AFA5A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F178B4-59C9-4EF5-A5CC-482393BA2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784298"/>
            <a:ext cx="5026427" cy="3958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04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EF03E-AA44-40B8-B34E-D1823DEC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Jacky Moran  LifeWork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B6A27-6A96-499F-8D8D-9A577658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13</a:t>
            </a:fld>
            <a:endParaRPr lang="en-GB" dirty="0"/>
          </a:p>
        </p:txBody>
      </p:sp>
      <p:pic>
        <p:nvPicPr>
          <p:cNvPr id="2055" name="Picture 205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89A5CE-2F5E-402A-91AD-AB5ACC03D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0" y="581609"/>
            <a:ext cx="4774188" cy="2685481"/>
          </a:xfrm>
          <a:prstGeom prst="rect">
            <a:avLst/>
          </a:prstGeom>
        </p:spPr>
      </p:pic>
      <p:pic>
        <p:nvPicPr>
          <p:cNvPr id="2057" name="Picture 2056" descr="A close up of a sign&#10;&#10;Description automatically generated">
            <a:extLst>
              <a:ext uri="{FF2B5EF4-FFF2-40B4-BE49-F238E27FC236}">
                <a16:creationId xmlns:a16="http://schemas.microsoft.com/office/drawing/2014/main" id="{737F61C4-AA4B-47F8-8CFE-4671051C5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28" y="3447163"/>
            <a:ext cx="4803342" cy="2701880"/>
          </a:xfrm>
          <a:prstGeom prst="rect">
            <a:avLst/>
          </a:prstGeom>
        </p:spPr>
      </p:pic>
      <p:pic>
        <p:nvPicPr>
          <p:cNvPr id="2063" name="Picture 206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D0C5FC-80FE-456B-8BEC-23CBC3A01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3" y="665461"/>
            <a:ext cx="4836170" cy="2607818"/>
          </a:xfrm>
          <a:prstGeom prst="rect">
            <a:avLst/>
          </a:prstGeom>
        </p:spPr>
      </p:pic>
      <p:pic>
        <p:nvPicPr>
          <p:cNvPr id="2065" name="Picture 2064" descr="A close up of a sign&#10;&#10;Description automatically generated">
            <a:extLst>
              <a:ext uri="{FF2B5EF4-FFF2-40B4-BE49-F238E27FC236}">
                <a16:creationId xmlns:a16="http://schemas.microsoft.com/office/drawing/2014/main" id="{C43F50CD-957D-4E44-BA29-77A379471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3433876"/>
            <a:ext cx="4827128" cy="270188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A7F57BC-58C0-4F1E-87EB-35EF6C2940F9}"/>
              </a:ext>
            </a:extLst>
          </p:cNvPr>
          <p:cNvSpPr txBox="1"/>
          <p:nvPr/>
        </p:nvSpPr>
        <p:spPr>
          <a:xfrm>
            <a:off x="715120" y="6245583"/>
            <a:ext cx="422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6"/>
              </a:rPr>
              <a:t>https://successatschool.org/advicedetails/1232/crisis-careers-heroes-coronavirus-key-workers</a:t>
            </a:r>
            <a:endParaRPr lang="en-GB" sz="1200" dirty="0"/>
          </a:p>
        </p:txBody>
      </p:sp>
      <p:pic>
        <p:nvPicPr>
          <p:cNvPr id="2073" name="Picture 207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F8FB6E-18D9-40ED-A8E8-87DEEF064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8" y="116270"/>
            <a:ext cx="701476" cy="3398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6010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EC3B2-03DA-4022-B98D-EE991E45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356350"/>
            <a:ext cx="1296144" cy="365125"/>
          </a:xfrm>
        </p:spPr>
        <p:txBody>
          <a:bodyPr/>
          <a:lstStyle/>
          <a:p>
            <a:r>
              <a:rPr lang="en-GB" dirty="0"/>
              <a:t>Jacky Moran  LifeWork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7AAFE-A30A-4EC4-8A19-59C86059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14</a:t>
            </a:fld>
            <a:endParaRPr lang="en-GB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25933B00-4F35-4A7E-8EA6-F3A0A5AB6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87932"/>
            <a:ext cx="4815861" cy="2708922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913822-E3BD-4F7E-AE2C-A36AB38D4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5" y="3606925"/>
            <a:ext cx="4815859" cy="2636091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9069AB-1714-4867-87DD-B59D92ECC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699866"/>
            <a:ext cx="4815860" cy="2708922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F539F6-621B-4366-8D77-A460D4B48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65841"/>
            <a:ext cx="4815859" cy="2708921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8B763C-2D09-497C-8D30-EAE58C83A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8" y="116270"/>
            <a:ext cx="701476" cy="3398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CBA3EB-0C9E-4397-96BC-20AB669B40BA}"/>
              </a:ext>
            </a:extLst>
          </p:cNvPr>
          <p:cNvSpPr txBox="1"/>
          <p:nvPr/>
        </p:nvSpPr>
        <p:spPr>
          <a:xfrm>
            <a:off x="1703512" y="6158134"/>
            <a:ext cx="69070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400" dirty="0">
              <a:hlinkClick r:id="rId7"/>
            </a:endParaRPr>
          </a:p>
          <a:p>
            <a:r>
              <a:rPr lang="en-GB" sz="1400" dirty="0">
                <a:hlinkClick r:id="rId7"/>
              </a:rPr>
              <a:t>https://successatschool.org/advicedetails/1232/crisis-careers-heroes-coronavirus-key-workers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3782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001828-CF01-418B-AEB9-A04F36EC2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3429000"/>
            <a:ext cx="10784462" cy="2592288"/>
          </a:xfrm>
        </p:spPr>
        <p:txBody>
          <a:bodyPr>
            <a:noAutofit/>
          </a:bodyPr>
          <a:lstStyle/>
          <a:p>
            <a:pPr algn="l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workshop meets Gatsby Benchmark #2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and labour market information</a:t>
            </a: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8A40F7-8355-49C3-BD42-63F77C35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616801"/>
            <a:ext cx="5364756" cy="301767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A1AFA7E-FBA0-4F54-91D9-BEB9AC73D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8" y="616800"/>
            <a:ext cx="4814547" cy="301767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96FC3C-74EC-4096-AE71-FF5995777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8" y="116270"/>
            <a:ext cx="701476" cy="3398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4A7766-3362-49E5-A56A-3DF3DF6750C0}"/>
              </a:ext>
            </a:extLst>
          </p:cNvPr>
          <p:cNvSpPr txBox="1"/>
          <p:nvPr/>
        </p:nvSpPr>
        <p:spPr>
          <a:xfrm>
            <a:off x="914662" y="5445224"/>
            <a:ext cx="9789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hlinkClick r:id="rId5"/>
              </a:rPr>
              <a:t>https://successatschool.org/advicedetails/1232/crisis-careers-heroes-coronavirus-key-workers</a:t>
            </a:r>
            <a:endParaRPr lang="en-GB" sz="18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18AB465-06AE-4B6E-AA35-612EB109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Jacky Moran  LifeWork </a:t>
            </a:r>
          </a:p>
        </p:txBody>
      </p:sp>
    </p:spTree>
    <p:extLst>
      <p:ext uri="{BB962C8B-B14F-4D97-AF65-F5344CB8AC3E}">
        <p14:creationId xmlns:p14="http://schemas.microsoft.com/office/powerpoint/2010/main" val="273525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1DFF-96A4-4578-A1DD-71877C85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LMI and local job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071C2-4F68-448D-96D0-FE42318FA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 :</a:t>
            </a:r>
            <a:endParaRPr lang="en-GB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explore the concept of the labour market and its relationship to local employment opportunities.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an awareness of the skills required by employers.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identify own soft skills.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how to work in a group.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explore what subjects you  are interested in and how are these related to a job/employment sector.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243CD-CA6E-4635-95B1-F1A1FF00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 descr="A hand holding a map&#10;&#10;Description automatically generated">
            <a:extLst>
              <a:ext uri="{FF2B5EF4-FFF2-40B4-BE49-F238E27FC236}">
                <a16:creationId xmlns:a16="http://schemas.microsoft.com/office/drawing/2014/main" id="{0A584CE8-52A0-4EF0-B5DB-F01EFB5F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00" y="137523"/>
            <a:ext cx="2943225" cy="197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292799-2CA4-4E5D-B5A1-F5531AEE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2953544" cy="365125"/>
          </a:xfrm>
        </p:spPr>
        <p:txBody>
          <a:bodyPr/>
          <a:lstStyle/>
          <a:p>
            <a:pPr algn="l"/>
            <a:r>
              <a:rPr lang="en-GB" dirty="0"/>
              <a:t>Jacky Moran  LifeWork </a:t>
            </a:r>
          </a:p>
        </p:txBody>
      </p:sp>
    </p:spTree>
    <p:extLst>
      <p:ext uri="{BB962C8B-B14F-4D97-AF65-F5344CB8AC3E}">
        <p14:creationId xmlns:p14="http://schemas.microsoft.com/office/powerpoint/2010/main" val="391310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0DB07B8D-7FA0-47E7-A7FC-E0251AD4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53206"/>
            <a:ext cx="6248400" cy="174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11D84-F8E0-4E3E-B677-CE3A85A1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136" y="447879"/>
            <a:ext cx="8928992" cy="2520280"/>
          </a:xfrm>
        </p:spPr>
        <p:txBody>
          <a:bodyPr>
            <a:normAutofit/>
          </a:bodyPr>
          <a:lstStyle/>
          <a:p>
            <a:pPr algn="ctr"/>
            <a:r>
              <a:rPr lang="en-GB" b="1" spc="200" dirty="0"/>
              <a:t/>
            </a:r>
            <a:br>
              <a:rPr lang="en-GB" b="1" spc="200" dirty="0"/>
            </a:br>
            <a:r>
              <a:rPr lang="en-GB" b="1" spc="200" dirty="0"/>
              <a:t/>
            </a:r>
            <a:br>
              <a:rPr lang="en-GB" b="1" spc="200" dirty="0"/>
            </a:br>
            <a:r>
              <a:rPr lang="en-GB" b="1" spc="200" dirty="0"/>
              <a:t/>
            </a:r>
            <a:br>
              <a:rPr lang="en-GB" b="1" spc="200" dirty="0"/>
            </a:br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 Quiz </a:t>
            </a:r>
            <a:r>
              <a:rPr lang="en-GB" spc="200" dirty="0"/>
              <a:t>- </a:t>
            </a:r>
            <a:r>
              <a:rPr lang="en-GB" sz="2800" b="1" spc="200" dirty="0">
                <a:solidFill>
                  <a:srgbClr val="4848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sz="2800" b="1" i="0" spc="200" dirty="0">
                <a:solidFill>
                  <a:srgbClr val="4848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elf-discovery and reflection</a:t>
            </a:r>
            <a:endParaRPr lang="en-GB" sz="28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4179C-1013-4080-9885-F2CC16B9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2780928"/>
            <a:ext cx="10514384" cy="339603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sz="3600" b="1" dirty="0"/>
              <a:t>Click here </a:t>
            </a:r>
            <a:r>
              <a:rPr lang="en-GB" sz="3600" b="1" i="0" u="none" strike="noStrike" dirty="0">
                <a:solidFill>
                  <a:srgbClr val="006900"/>
                </a:solidFill>
                <a:effectLst/>
                <a:latin typeface="Nunito"/>
                <a:hlinkClick r:id="rId4"/>
              </a:rPr>
              <a:t>Buzz Quiz</a:t>
            </a:r>
            <a:r>
              <a:rPr lang="en-GB" sz="3600" b="1" i="0" dirty="0">
                <a:solidFill>
                  <a:srgbClr val="484847"/>
                </a:solidFill>
                <a:effectLst/>
                <a:latin typeface="Nunito"/>
              </a:rPr>
              <a:t>  to complete the quiz </a:t>
            </a:r>
          </a:p>
          <a:p>
            <a:pPr marL="0" indent="0" algn="ctr">
              <a:buNone/>
            </a:pPr>
            <a:r>
              <a:rPr lang="en-GB" sz="2400" dirty="0">
                <a:hlinkClick r:id="rId5"/>
              </a:rPr>
              <a:t>https://icould.com/buzz-quiz/?buzz_page=0</a:t>
            </a:r>
            <a:endParaRPr lang="en-GB" sz="3600" b="1" i="0" dirty="0">
              <a:solidFill>
                <a:srgbClr val="484847"/>
              </a:solidFill>
              <a:effectLst/>
              <a:latin typeface="Nunito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+mj-lt"/>
              </a:rPr>
              <a:t>This will help you focus on possible career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b="0" i="0" dirty="0">
                <a:effectLst/>
                <a:latin typeface="+mj-lt"/>
              </a:rPr>
              <a:t>Get to know yourself better ( self-awareness)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+mj-lt"/>
              </a:rPr>
              <a:t>Identify your </a:t>
            </a:r>
            <a:r>
              <a:rPr lang="en-GB" b="0" i="0" dirty="0">
                <a:effectLst/>
                <a:latin typeface="+mj-lt"/>
              </a:rPr>
              <a:t>strengths and preferences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b="0" i="0" dirty="0">
                <a:effectLst/>
                <a:latin typeface="+mj-lt"/>
              </a:rPr>
              <a:t> </a:t>
            </a:r>
            <a:r>
              <a:rPr lang="en-GB" dirty="0">
                <a:latin typeface="+mj-lt"/>
              </a:rPr>
              <a:t>L</a:t>
            </a:r>
            <a:r>
              <a:rPr lang="en-GB" b="0" i="0" dirty="0">
                <a:effectLst/>
                <a:latin typeface="+mj-lt"/>
              </a:rPr>
              <a:t>inks your personality to how you like to work ( in an office or outside)  and  </a:t>
            </a:r>
            <a:r>
              <a:rPr lang="en-GB" dirty="0">
                <a:latin typeface="+mj-lt"/>
              </a:rPr>
              <a:t>types of jobs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A1E04-229E-4A9A-A215-1578ABFD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7448" y="6356350"/>
            <a:ext cx="2592288" cy="365125"/>
          </a:xfrm>
        </p:spPr>
        <p:txBody>
          <a:bodyPr/>
          <a:lstStyle/>
          <a:p>
            <a:r>
              <a:rPr lang="en-GB"/>
              <a:t>Jacky Moran  LifeWork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307BF-1D7B-4255-907A-0387E405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6B75A7-6EF3-4951-81E1-B1E4C615F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60" y="206410"/>
            <a:ext cx="1676782" cy="80028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13" name="Graphic 12" descr="Cursor">
            <a:extLst>
              <a:ext uri="{FF2B5EF4-FFF2-40B4-BE49-F238E27FC236}">
                <a16:creationId xmlns:a16="http://schemas.microsoft.com/office/drawing/2014/main" id="{456AE236-A54B-4EFF-BE00-58B6342CEB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425984" y="3645023"/>
            <a:ext cx="645840" cy="6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3106-EBE0-430C-831E-C096D248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note of your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34A05-AB32-4D07-BE59-4CE84C65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rgbClr val="7030A0"/>
                </a:solidFill>
              </a:rPr>
              <a:t>Student Name</a:t>
            </a:r>
            <a:r>
              <a:rPr lang="en-GB" dirty="0">
                <a:solidFill>
                  <a:srgbClr val="7030A0"/>
                </a:solidFill>
              </a:rPr>
              <a:t>…………………………………………..	</a:t>
            </a:r>
            <a:r>
              <a:rPr lang="en-GB" b="1" dirty="0">
                <a:solidFill>
                  <a:srgbClr val="7030A0"/>
                </a:solidFill>
              </a:rPr>
              <a:t>Date</a:t>
            </a:r>
            <a:r>
              <a:rPr lang="en-GB" dirty="0">
                <a:solidFill>
                  <a:srgbClr val="7030A0"/>
                </a:solidFill>
              </a:rPr>
              <a:t>……………………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Buzz Quiz</a:t>
            </a:r>
          </a:p>
          <a:p>
            <a:pPr>
              <a:lnSpc>
                <a:spcPct val="200000"/>
              </a:lnSpc>
            </a:pPr>
            <a:r>
              <a:rPr lang="en-GB" dirty="0"/>
              <a:t> What animal personality are you?	</a:t>
            </a:r>
          </a:p>
          <a:p>
            <a:pPr>
              <a:lnSpc>
                <a:spcPct val="200000"/>
              </a:lnSpc>
            </a:pPr>
            <a:r>
              <a:rPr lang="en-GB" dirty="0"/>
              <a:t>What are some of the related qualities?	</a:t>
            </a:r>
          </a:p>
          <a:p>
            <a:pPr>
              <a:lnSpc>
                <a:spcPct val="200000"/>
              </a:lnSpc>
            </a:pPr>
            <a:r>
              <a:rPr lang="en-GB" dirty="0"/>
              <a:t>What are some of the related careers?	</a:t>
            </a:r>
          </a:p>
          <a:p>
            <a:pPr>
              <a:lnSpc>
                <a:spcPct val="200000"/>
              </a:lnSpc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606EB-9290-4C78-94CD-B8A9F50E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Jacky Moran  LifeWork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788A5-C6DA-4D3F-A83F-7D02B885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4</a:t>
            </a:fld>
            <a:endParaRPr lang="en-GB"/>
          </a:p>
        </p:txBody>
      </p:sp>
      <p:pic>
        <p:nvPicPr>
          <p:cNvPr id="7" name="Graphic 6" descr="Clipboard">
            <a:extLst>
              <a:ext uri="{FF2B5EF4-FFF2-40B4-BE49-F238E27FC236}">
                <a16:creationId xmlns:a16="http://schemas.microsoft.com/office/drawing/2014/main" id="{2593F38A-F1A0-4CEE-8EC8-6DB2FD567E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32504" y="189279"/>
            <a:ext cx="914400" cy="914400"/>
          </a:xfrm>
          <a:prstGeom prst="rect">
            <a:avLst/>
          </a:prstGeom>
        </p:spPr>
      </p:pic>
      <p:pic>
        <p:nvPicPr>
          <p:cNvPr id="9" name="Picture 8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031AE155-4A3D-47D5-B5EB-B989F30B12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55" y="2657144"/>
            <a:ext cx="2016224" cy="2688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655C7DFD-4CDE-4D62-9E4E-2E5864E17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36" y="2492896"/>
            <a:ext cx="2952328" cy="823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BD080-27A5-4CE9-8537-9034C3F69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8956" y="269521"/>
            <a:ext cx="170093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1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F1BE-B6C9-4268-A54F-8271BC45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note of your type of animal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:a16="http://schemas.microsoft.com/office/drawing/2014/main" id="{93918165-EAA1-4012-A596-93BFD0871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1253710"/>
            <a:ext cx="2809484" cy="2809484"/>
          </a:xfrm>
          <a:ln w="25400" cmpd="sng">
            <a:solidFill>
              <a:srgbClr val="C00000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6C14D-585A-4CA4-8A0A-43656E56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5</a:t>
            </a:fld>
            <a:endParaRPr lang="en-GB"/>
          </a:p>
        </p:txBody>
      </p:sp>
      <p:pic>
        <p:nvPicPr>
          <p:cNvPr id="9" name="Graphic 8" descr="Clipboard">
            <a:extLst>
              <a:ext uri="{FF2B5EF4-FFF2-40B4-BE49-F238E27FC236}">
                <a16:creationId xmlns:a16="http://schemas.microsoft.com/office/drawing/2014/main" id="{E3B54785-D816-4A5C-B36F-EDA95B4302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9400" y="26425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38EAC0-5FCF-402C-A89B-B866F7E8BE6A}"/>
              </a:ext>
            </a:extLst>
          </p:cNvPr>
          <p:cNvSpPr txBox="1"/>
          <p:nvPr/>
        </p:nvSpPr>
        <p:spPr>
          <a:xfrm>
            <a:off x="335360" y="4063194"/>
            <a:ext cx="11449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/>
              <a:t>Do you agree with your results?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/>
              <a:t>What surprised you?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/>
              <a:t>Discuss these results with your teacher, career adviser, parents or carers </a:t>
            </a:r>
          </a:p>
          <a:p>
            <a:endParaRPr lang="en-GB" dirty="0"/>
          </a:p>
        </p:txBody>
      </p:sp>
      <p:pic>
        <p:nvPicPr>
          <p:cNvPr id="16" name="Picture 15" descr="A picture containing photo, different, food&#10;&#10;Description automatically generated">
            <a:extLst>
              <a:ext uri="{FF2B5EF4-FFF2-40B4-BE49-F238E27FC236}">
                <a16:creationId xmlns:a16="http://schemas.microsoft.com/office/drawing/2014/main" id="{4CA8D7E0-4877-40D6-A577-9C2CFD69C2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85" y="3424755"/>
            <a:ext cx="782230" cy="8489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BA57BF-71A0-41E1-A465-EF553BAC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Jacky Moran  LifeWork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1971DD-E219-4B9A-AD2D-4F88124CB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6885" y="1284410"/>
            <a:ext cx="155691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4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lipboard">
            <a:extLst>
              <a:ext uri="{FF2B5EF4-FFF2-40B4-BE49-F238E27FC236}">
                <a16:creationId xmlns:a16="http://schemas.microsoft.com/office/drawing/2014/main" id="{856FE636-E51A-47DB-B73B-BAFF136B95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552" y="-42479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36D103-54D5-436A-ADEE-B25DB18C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SECTORS 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4000" b="1" i="0" dirty="0">
                <a:solidFill>
                  <a:srgbClr val="7030A0"/>
                </a:solidFill>
                <a:effectLst/>
              </a:rPr>
              <a:t>There Are Many Career Routes To The Job You Want</a:t>
            </a:r>
            <a:r>
              <a:rPr lang="en-GB" sz="4000" b="1" i="0" dirty="0">
                <a:solidFill>
                  <a:srgbClr val="FFFFFF"/>
                </a:solidFill>
                <a:effectLst/>
                <a:latin typeface="Montserrat"/>
              </a:rPr>
              <a:t/>
            </a:r>
            <a:br>
              <a:rPr lang="en-GB" sz="4000" b="1" i="0" dirty="0">
                <a:solidFill>
                  <a:srgbClr val="FFFFFF"/>
                </a:solidFill>
                <a:effectLst/>
                <a:latin typeface="Montserrat"/>
              </a:rPr>
            </a:b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0A3F-62C0-4A0C-B8F1-5EBCF41ED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80" y="1556792"/>
            <a:ext cx="9797752" cy="4620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here to explore your options </a:t>
            </a:r>
            <a:r>
              <a:rPr lang="en-GB" sz="1800" u="sng" dirty="0">
                <a:solidFill>
                  <a:srgbClr val="954F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GB" sz="1800" u="sng" dirty="0">
                <a:solidFill>
                  <a:srgbClr val="954F7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www.youthemployment.org.uk/careers-hub/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Make your own notes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Match your result with the different job sectors and make a note of it </a:t>
            </a:r>
          </a:p>
          <a:p>
            <a:pPr>
              <a:buFont typeface="+mj-lt"/>
              <a:buAutoNum type="arabicPeriod"/>
            </a:pPr>
            <a:r>
              <a:rPr lang="en-GB" sz="2400" b="1" dirty="0">
                <a:latin typeface="+mj-lt"/>
              </a:rPr>
              <a:t>Check  entry requirements </a:t>
            </a:r>
          </a:p>
          <a:p>
            <a:pPr>
              <a:buFont typeface="+mj-lt"/>
              <a:buAutoNum type="arabicPeriod"/>
            </a:pPr>
            <a:r>
              <a:rPr lang="en-GB" sz="2400" b="1" dirty="0">
                <a:latin typeface="+mj-lt"/>
              </a:rPr>
              <a:t>Watch  some of the videos </a:t>
            </a:r>
          </a:p>
          <a:p>
            <a:pPr>
              <a:buFont typeface="+mj-lt"/>
              <a:buAutoNum type="arabicPeriod"/>
            </a:pPr>
            <a:r>
              <a:rPr lang="en-GB" sz="2400" b="1" i="0" dirty="0">
                <a:effectLst/>
                <a:latin typeface="+mj-lt"/>
              </a:rPr>
              <a:t>What  </a:t>
            </a:r>
            <a:r>
              <a:rPr lang="en-GB" sz="2600" b="1" i="0" dirty="0">
                <a:effectLst/>
                <a:latin typeface="+mj-lt"/>
              </a:rPr>
              <a:t>skills</a:t>
            </a:r>
            <a:r>
              <a:rPr lang="en-GB" sz="2400" b="1" i="0" dirty="0">
                <a:effectLst/>
                <a:latin typeface="+mj-lt"/>
              </a:rPr>
              <a:t> and qualifications are related to jobs, and possible routes after year 11  </a:t>
            </a:r>
            <a:endParaRPr lang="en-GB" sz="2400" b="1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GB" sz="2400" b="1" dirty="0">
                <a:latin typeface="+mj-lt"/>
              </a:rPr>
              <a:t>What are your post 16 routes options  ?</a:t>
            </a:r>
          </a:p>
          <a:p>
            <a:pPr lvl="1"/>
            <a:r>
              <a:rPr lang="en-GB" b="1" dirty="0">
                <a:solidFill>
                  <a:srgbClr val="C00000"/>
                </a:solidFill>
                <a:latin typeface="+mj-lt"/>
              </a:rPr>
              <a:t>College  </a:t>
            </a:r>
          </a:p>
          <a:p>
            <a:pPr lvl="1"/>
            <a:r>
              <a:rPr lang="en-GB" b="1" dirty="0">
                <a:solidFill>
                  <a:srgbClr val="C00000"/>
                </a:solidFill>
                <a:latin typeface="+mj-lt"/>
              </a:rPr>
              <a:t>Sixth Form </a:t>
            </a:r>
          </a:p>
          <a:p>
            <a:pPr lvl="1"/>
            <a:r>
              <a:rPr lang="en-GB" b="1" dirty="0">
                <a:solidFill>
                  <a:srgbClr val="C00000"/>
                </a:solidFill>
                <a:latin typeface="+mj-lt"/>
              </a:rPr>
              <a:t>Apprenticeship </a:t>
            </a:r>
          </a:p>
          <a:p>
            <a:pPr lvl="1"/>
            <a:r>
              <a:rPr lang="en-GB" b="1" dirty="0">
                <a:solidFill>
                  <a:srgbClr val="C00000"/>
                </a:solidFill>
                <a:latin typeface="+mj-lt"/>
              </a:rPr>
              <a:t>University </a:t>
            </a:r>
          </a:p>
          <a:p>
            <a:pPr lvl="1"/>
            <a:r>
              <a:rPr lang="en-GB" b="1" dirty="0">
                <a:solidFill>
                  <a:srgbClr val="C00000"/>
                </a:solidFill>
                <a:latin typeface="+mj-lt"/>
              </a:rPr>
              <a:t>Traineeship/ specialised training provider </a:t>
            </a:r>
          </a:p>
          <a:p>
            <a:pPr lvl="1"/>
            <a:endParaRPr lang="en-GB" sz="20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2F3D-9C80-4052-850B-18800A70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6</a:t>
            </a:fld>
            <a:endParaRPr lang="en-GB"/>
          </a:p>
        </p:txBody>
      </p:sp>
      <p:pic>
        <p:nvPicPr>
          <p:cNvPr id="9" name="Graphic 8" descr="Cursor">
            <a:extLst>
              <a:ext uri="{FF2B5EF4-FFF2-40B4-BE49-F238E27FC236}">
                <a16:creationId xmlns:a16="http://schemas.microsoft.com/office/drawing/2014/main" id="{0AE0BEB5-9D2E-4985-B55F-A33560A93C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336360" y="1524118"/>
            <a:ext cx="645840" cy="64584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36EDBA2-38AC-4BE5-A6A1-9FABEC39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Jacky Moran  LifeWork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099973-D10F-4535-99DB-772D40EDC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0" y="55636"/>
            <a:ext cx="1694148" cy="718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05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1E49-780E-4047-BAF0-C85E5FD2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3500438"/>
            <a:ext cx="10369152" cy="4855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Click on this link for information </a:t>
            </a:r>
            <a:r>
              <a:rPr lang="en-GB" sz="2400" dirty="0">
                <a:hlinkClick r:id="rId2"/>
              </a:rPr>
              <a:t>https://www.youthemployment.org.uk/careers-hub/</a:t>
            </a:r>
            <a:endParaRPr lang="en-GB" sz="2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Open Sans"/>
              </a:rPr>
              <a:t>Find out what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/>
              </a:rPr>
              <a:t> skills, qualifications and experience are needed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/>
              </a:rPr>
              <a:t>Tips to be your best when applying for these jobs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/>
              </a:rPr>
              <a:t>Post-school, Apprenticeships &amp; </a:t>
            </a:r>
            <a:r>
              <a:rPr lang="en-GB" dirty="0">
                <a:solidFill>
                  <a:srgbClr val="000000"/>
                </a:solidFill>
                <a:latin typeface="Open Sans"/>
              </a:rPr>
              <a:t>U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/>
              </a:rPr>
              <a:t>niversity routes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15F18-2056-42F0-B00D-A1E53B8D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Jacky Moran  LifeWork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62CCE-359C-41E8-BF49-F0455227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1A1B9D69-DE0F-4A8C-88EE-FAA272185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6193"/>
            <a:ext cx="8045393" cy="2999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0BDB44DE-E51D-4287-9C41-64D23C75C3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18" y="0"/>
            <a:ext cx="2799700" cy="118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Graphic 10" descr="Cursor">
            <a:extLst>
              <a:ext uri="{FF2B5EF4-FFF2-40B4-BE49-F238E27FC236}">
                <a16:creationId xmlns:a16="http://schemas.microsoft.com/office/drawing/2014/main" id="{32B26EDA-D610-4D1D-BE52-9FA6A5CE71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48128" y="3959634"/>
            <a:ext cx="645840" cy="6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9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1E49-780E-4047-BAF0-C85E5FD2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852937"/>
            <a:ext cx="10731624" cy="550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Click here for information on this link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https://www.youthemployment.org.uk/careers-hub/</a:t>
            </a:r>
            <a:endParaRPr lang="en-GB" dirty="0"/>
          </a:p>
          <a:p>
            <a:r>
              <a:rPr lang="en-GB" dirty="0"/>
              <a:t>Look for this image </a:t>
            </a: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Find out about  salaries for job</a:t>
            </a:r>
          </a:p>
          <a:p>
            <a:r>
              <a:rPr lang="en-GB" b="1" dirty="0">
                <a:solidFill>
                  <a:srgbClr val="000000"/>
                </a:solidFill>
                <a:latin typeface="+mj-lt"/>
              </a:rPr>
              <a:t>What training do you need</a:t>
            </a: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Where can you apply. </a:t>
            </a:r>
            <a:endParaRPr lang="en-GB" b="1" dirty="0">
              <a:solidFill>
                <a:srgbClr val="000000"/>
              </a:solidFill>
              <a:latin typeface="+mj-lt"/>
            </a:endParaRPr>
          </a:p>
          <a:p>
            <a:endParaRPr lang="en-GB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62CCE-359C-41E8-BF49-F0455227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1A1B9D69-DE0F-4A8C-88EE-FAA272185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5778"/>
            <a:ext cx="6970440" cy="2598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0BDB44DE-E51D-4287-9C41-64D23C75C3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09499"/>
            <a:ext cx="2799700" cy="118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Graphic 10" descr="Cursor">
            <a:extLst>
              <a:ext uri="{FF2B5EF4-FFF2-40B4-BE49-F238E27FC236}">
                <a16:creationId xmlns:a16="http://schemas.microsoft.com/office/drawing/2014/main" id="{32B26EDA-D610-4D1D-BE52-9FA6A5CE71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95850" y="3404432"/>
            <a:ext cx="645840" cy="64584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2F3722-6518-4E35-9C2D-77AE8FB38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70" y="4050272"/>
            <a:ext cx="4114800" cy="1899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2F95BF-918F-4BAE-9867-DF82979F4C9E}"/>
              </a:ext>
            </a:extLst>
          </p:cNvPr>
          <p:cNvSpPr txBox="1"/>
          <p:nvPr/>
        </p:nvSpPr>
        <p:spPr>
          <a:xfrm>
            <a:off x="7680176" y="560467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LMI for All 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E181163-87B8-4491-85EB-404CEC0E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Jacky Moran  LifeWork </a:t>
            </a:r>
          </a:p>
        </p:txBody>
      </p:sp>
      <p:pic>
        <p:nvPicPr>
          <p:cNvPr id="4" name="Graphic 3" descr="Line arrow: Clockwise curve">
            <a:extLst>
              <a:ext uri="{FF2B5EF4-FFF2-40B4-BE49-F238E27FC236}">
                <a16:creationId xmlns:a16="http://schemas.microsoft.com/office/drawing/2014/main" id="{D6201344-E0DD-4EB6-86F9-41E51E3B12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7971116">
            <a:off x="4182381" y="3282070"/>
            <a:ext cx="1914986" cy="19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1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1FD9-48B0-4AB3-B139-8571025A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404665"/>
            <a:ext cx="6409928" cy="182072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JOBS IN MEDWAY AND MAIDSTONE: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604D-FF7A-441B-9CFB-FF8E967A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2" y="2404777"/>
            <a:ext cx="6409928" cy="3772186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9DC64-AC69-4C2C-87B6-4234015A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029076" cy="365125"/>
          </a:xfrm>
        </p:spPr>
        <p:txBody>
          <a:bodyPr/>
          <a:lstStyle/>
          <a:p>
            <a:r>
              <a:rPr lang="en-GB"/>
              <a:t>Jacky Moran  LifeWork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EFAC2-D406-45EE-97A6-1841C4CD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8D99-AE95-46F7-ACD0-6265147AD57F}" type="slidenum">
              <a:rPr lang="en-GB" smtClean="0"/>
              <a:t>9</a:t>
            </a:fld>
            <a:endParaRPr lang="en-GB"/>
          </a:p>
        </p:txBody>
      </p:sp>
      <p:pic>
        <p:nvPicPr>
          <p:cNvPr id="17" name="Picture 16" descr="A picture containing monitor, side, screen, lot&#10;&#10;Description automatically generated">
            <a:extLst>
              <a:ext uri="{FF2B5EF4-FFF2-40B4-BE49-F238E27FC236}">
                <a16:creationId xmlns:a16="http://schemas.microsoft.com/office/drawing/2014/main" id="{C034F82A-0C6B-415B-8873-AE65CB01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27" y="3169360"/>
            <a:ext cx="2114018" cy="300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A picture containing monitor, side, screen, parking&#10;&#10;Description automatically generated">
            <a:extLst>
              <a:ext uri="{FF2B5EF4-FFF2-40B4-BE49-F238E27FC236}">
                <a16:creationId xmlns:a16="http://schemas.microsoft.com/office/drawing/2014/main" id="{5FCB9EA7-7AA4-4A09-A9A6-B955053AC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13" y="3185472"/>
            <a:ext cx="2038095" cy="2991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C2E6849-0DA7-44AE-86B9-3F683DC10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2" y="434559"/>
            <a:ext cx="2835315" cy="22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45349C-FD17-46CD-87E7-1BFA019CFCBB}"/>
              </a:ext>
            </a:extLst>
          </p:cNvPr>
          <p:cNvSpPr txBox="1"/>
          <p:nvPr/>
        </p:nvSpPr>
        <p:spPr>
          <a:xfrm>
            <a:off x="474389" y="860045"/>
            <a:ext cx="57606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endParaRPr lang="en-GB" sz="2400" b="1" dirty="0"/>
          </a:p>
          <a:p>
            <a:pPr>
              <a:lnSpc>
                <a:spcPct val="300000"/>
              </a:lnSpc>
            </a:pPr>
            <a:r>
              <a:rPr lang="en-GB" sz="2400" b="1" dirty="0"/>
              <a:t>Check your Buzz Quiz </a:t>
            </a:r>
          </a:p>
          <a:p>
            <a:pPr>
              <a:lnSpc>
                <a:spcPct val="150000"/>
              </a:lnSpc>
            </a:pP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/>
              <a:t>results  and compare with 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the different  jobs in Medway  and Maidstone </a:t>
            </a:r>
          </a:p>
          <a:p>
            <a:endParaRPr lang="en-GB" dirty="0"/>
          </a:p>
          <a:p>
            <a:pPr marL="342900" indent="-342900">
              <a:buAutoNum type="arabicPeriod"/>
            </a:pPr>
            <a:endParaRPr lang="en-GB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en-GB" sz="1800" i="0" dirty="0">
              <a:solidFill>
                <a:srgbClr val="C00000"/>
              </a:solidFill>
              <a:effectLst/>
              <a:latin typeface="+mj-lt"/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en-GB" sz="1800" dirty="0">
              <a:solidFill>
                <a:srgbClr val="C00000"/>
              </a:solidFill>
              <a:latin typeface="+mj-lt"/>
            </a:endParaRPr>
          </a:p>
          <a:p>
            <a:endParaRPr lang="en-GB" dirty="0"/>
          </a:p>
        </p:txBody>
      </p:sp>
      <p:pic>
        <p:nvPicPr>
          <p:cNvPr id="27" name="Graphic 26" descr="Clipboard">
            <a:extLst>
              <a:ext uri="{FF2B5EF4-FFF2-40B4-BE49-F238E27FC236}">
                <a16:creationId xmlns:a16="http://schemas.microsoft.com/office/drawing/2014/main" id="{53AB8088-5C84-471A-B4AE-2B31B26516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32504" y="189279"/>
            <a:ext cx="914400" cy="914400"/>
          </a:xfrm>
          <a:prstGeom prst="rect">
            <a:avLst/>
          </a:prstGeom>
        </p:spPr>
      </p:pic>
      <p:pic>
        <p:nvPicPr>
          <p:cNvPr id="33" name="Picture 32" descr="A picture containing shirt&#10;&#10;Description automatically generated">
            <a:extLst>
              <a:ext uri="{FF2B5EF4-FFF2-40B4-BE49-F238E27FC236}">
                <a16:creationId xmlns:a16="http://schemas.microsoft.com/office/drawing/2014/main" id="{992B7440-D2A1-430A-B019-2FC6534AB9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8" y="3066726"/>
            <a:ext cx="1512168" cy="421840"/>
          </a:xfrm>
          <a:prstGeom prst="rect">
            <a:avLst/>
          </a:prstGeom>
          <a:solidFill>
            <a:srgbClr val="C00000"/>
          </a:solidFill>
          <a:ln w="25400" cmpd="sng">
            <a:solidFill>
              <a:srgbClr val="C00000"/>
            </a:solidFill>
          </a:ln>
          <a:effectLst>
            <a:outerShdw blurRad="50800" dist="50800" dir="5400000" algn="ctr" rotWithShape="0">
              <a:srgbClr val="C00000"/>
            </a:outerShdw>
          </a:effectLst>
        </p:spPr>
      </p:pic>
      <p:pic>
        <p:nvPicPr>
          <p:cNvPr id="35" name="Graphic 34" descr="Arrow: Slight curve">
            <a:extLst>
              <a:ext uri="{FF2B5EF4-FFF2-40B4-BE49-F238E27FC236}">
                <a16:creationId xmlns:a16="http://schemas.microsoft.com/office/drawing/2014/main" id="{D54175A8-4982-480F-A629-6D329BA14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881523">
            <a:off x="4157688" y="3579760"/>
            <a:ext cx="1711219" cy="11813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FEB82D-3FE1-4879-A06E-8ABF35F564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028" y="5858080"/>
            <a:ext cx="942300" cy="4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5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445</Words>
  <Application>Microsoft Office PowerPoint</Application>
  <PresentationFormat>Widescreen</PresentationFormat>
  <Paragraphs>140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Nunito</vt:lpstr>
      <vt:lpstr>Open Sans</vt:lpstr>
      <vt:lpstr>Times New Roman</vt:lpstr>
      <vt:lpstr>Office Theme</vt:lpstr>
      <vt:lpstr> LMI AND LOCAL JOB OPPORTUNITIES IN MEDWAY AND MAIDSTONE  </vt:lpstr>
      <vt:lpstr>LMI and local job opportunities </vt:lpstr>
      <vt:lpstr>   Buzz Quiz - self-discovery and reflection</vt:lpstr>
      <vt:lpstr>Make a note of your results </vt:lpstr>
      <vt:lpstr>Make a note of your type of animal   </vt:lpstr>
      <vt:lpstr>JOB SECTORS  There Are Many Career Routes To The Job You Want </vt:lpstr>
      <vt:lpstr>PowerPoint Presentation</vt:lpstr>
      <vt:lpstr>PowerPoint Presentation</vt:lpstr>
      <vt:lpstr>TOP 10 JOBS IN MEDWAY AND MAIDSTONE: </vt:lpstr>
      <vt:lpstr>TOP 10 JOBS IN MEDWAY AND MAIDSTONE: </vt:lpstr>
      <vt:lpstr>TOP 10 JOBS IN MEDWAY AND MAIDSTONE: </vt:lpstr>
      <vt:lpstr>POST SCRIPT: JOB MARKET  AFTER COVID-19 </vt:lpstr>
      <vt:lpstr>PowerPoint Presentation</vt:lpstr>
      <vt:lpstr>PowerPoint Presentation</vt:lpstr>
      <vt:lpstr>     This workshop meets Gatsby Benchmark #2 Career and labour market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2020-08-10T08:46:27Z</dcterms:created>
  <dcterms:modified xsi:type="dcterms:W3CDTF">2020-08-10T08:46:31Z</dcterms:modified>
</cp:coreProperties>
</file>