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5"/>
  </p:notesMasterIdLst>
  <p:sldIdLst>
    <p:sldId id="273" r:id="rId2"/>
    <p:sldId id="276" r:id="rId3"/>
    <p:sldId id="262" r:id="rId4"/>
    <p:sldId id="263" r:id="rId5"/>
    <p:sldId id="264" r:id="rId6"/>
    <p:sldId id="265" r:id="rId7"/>
    <p:sldId id="266" r:id="rId8"/>
    <p:sldId id="267" r:id="rId9"/>
    <p:sldId id="268" r:id="rId10"/>
    <p:sldId id="275" r:id="rId11"/>
    <p:sldId id="269" r:id="rId12"/>
    <p:sldId id="270" r:id="rId13"/>
    <p:sldId id="272" r:id="rId14"/>
    <p:sldId id="258" r:id="rId15"/>
    <p:sldId id="259" r:id="rId16"/>
    <p:sldId id="260" r:id="rId17"/>
    <p:sldId id="257" r:id="rId18"/>
    <p:sldId id="256" r:id="rId19"/>
    <p:sldId id="261" r:id="rId20"/>
    <p:sldId id="274" r:id="rId21"/>
    <p:sldId id="278" r:id="rId22"/>
    <p:sldId id="279" r:id="rId23"/>
    <p:sldId id="283" r:id="rId24"/>
    <p:sldId id="284" r:id="rId25"/>
    <p:sldId id="281" r:id="rId26"/>
    <p:sldId id="280" r:id="rId27"/>
    <p:sldId id="304" r:id="rId28"/>
    <p:sldId id="306" r:id="rId29"/>
    <p:sldId id="314" r:id="rId30"/>
    <p:sldId id="331" r:id="rId31"/>
    <p:sldId id="315" r:id="rId32"/>
    <p:sldId id="277" r:id="rId33"/>
    <p:sldId id="317" r:id="rId34"/>
    <p:sldId id="318" r:id="rId35"/>
    <p:sldId id="319" r:id="rId36"/>
    <p:sldId id="320" r:id="rId37"/>
    <p:sldId id="321" r:id="rId38"/>
    <p:sldId id="322" r:id="rId39"/>
    <p:sldId id="323" r:id="rId40"/>
    <p:sldId id="324" r:id="rId41"/>
    <p:sldId id="325" r:id="rId42"/>
    <p:sldId id="316" r:id="rId43"/>
    <p:sldId id="282" r:id="rId44"/>
    <p:sldId id="286" r:id="rId45"/>
    <p:sldId id="285" r:id="rId46"/>
    <p:sldId id="287" r:id="rId47"/>
    <p:sldId id="288" r:id="rId48"/>
    <p:sldId id="289" r:id="rId49"/>
    <p:sldId id="290" r:id="rId50"/>
    <p:sldId id="291" r:id="rId51"/>
    <p:sldId id="298" r:id="rId52"/>
    <p:sldId id="292" r:id="rId53"/>
    <p:sldId id="293" r:id="rId54"/>
    <p:sldId id="294" r:id="rId55"/>
    <p:sldId id="295" r:id="rId56"/>
    <p:sldId id="296" r:id="rId57"/>
    <p:sldId id="297" r:id="rId58"/>
    <p:sldId id="299" r:id="rId59"/>
    <p:sldId id="300" r:id="rId60"/>
    <p:sldId id="301" r:id="rId61"/>
    <p:sldId id="302" r:id="rId62"/>
    <p:sldId id="303" r:id="rId63"/>
    <p:sldId id="305" r:id="rId64"/>
    <p:sldId id="307" r:id="rId65"/>
    <p:sldId id="308" r:id="rId66"/>
    <p:sldId id="309" r:id="rId67"/>
    <p:sldId id="310" r:id="rId68"/>
    <p:sldId id="311" r:id="rId69"/>
    <p:sldId id="326" r:id="rId70"/>
    <p:sldId id="327" r:id="rId71"/>
    <p:sldId id="328" r:id="rId72"/>
    <p:sldId id="329" r:id="rId73"/>
    <p:sldId id="330"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64"/>
    <p:restoredTop sz="94665"/>
  </p:normalViewPr>
  <p:slideViewPr>
    <p:cSldViewPr snapToGrid="0" snapToObjects="1">
      <p:cViewPr varScale="1">
        <p:scale>
          <a:sx n="93" d="100"/>
          <a:sy n="93" d="100"/>
        </p:scale>
        <p:origin x="232" y="504"/>
      </p:cViewPr>
      <p:guideLst/>
    </p:cSldViewPr>
  </p:slideViewPr>
  <p:notesTextViewPr>
    <p:cViewPr>
      <p:scale>
        <a:sx n="1" d="1"/>
        <a:sy n="1" d="1"/>
      </p:scale>
      <p:origin x="0" y="0"/>
    </p:cViewPr>
  </p:notesTextViewPr>
  <p:notesViewPr>
    <p:cSldViewPr snapToGrid="0" snapToObjects="1">
      <p:cViewPr varScale="1">
        <p:scale>
          <a:sx n="97" d="100"/>
          <a:sy n="97" d="100"/>
        </p:scale>
        <p:origin x="3688" y="2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15C765-825C-1947-9695-333E9932EAB6}" type="datetimeFigureOut">
              <a:rPr lang="en-US" smtClean="0"/>
              <a:t>11/29/22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B1FEA6-0F29-D047-AE8B-F8F586410055}" type="slidenum">
              <a:rPr lang="en-US" smtClean="0"/>
              <a:t>‹#›</a:t>
            </a:fld>
            <a:endParaRPr lang="en-US"/>
          </a:p>
        </p:txBody>
      </p:sp>
    </p:spTree>
    <p:extLst>
      <p:ext uri="{BB962C8B-B14F-4D97-AF65-F5344CB8AC3E}">
        <p14:creationId xmlns:p14="http://schemas.microsoft.com/office/powerpoint/2010/main" val="2205448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3B1FEA6-0F29-D047-AE8B-F8F586410055}" type="slidenum">
              <a:rPr lang="en-US" smtClean="0"/>
              <a:t>21</a:t>
            </a:fld>
            <a:endParaRPr lang="en-US"/>
          </a:p>
        </p:txBody>
      </p:sp>
    </p:spTree>
    <p:extLst>
      <p:ext uri="{BB962C8B-B14F-4D97-AF65-F5344CB8AC3E}">
        <p14:creationId xmlns:p14="http://schemas.microsoft.com/office/powerpoint/2010/main" val="4034351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871AE-DF30-A643-846C-614EF8EE04C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BD1C933-97B0-D348-BE81-6EEC49B2BE3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7419B43B-C5AF-8B4A-AC5E-51666C1A0FD3}"/>
              </a:ext>
            </a:extLst>
          </p:cNvPr>
          <p:cNvSpPr>
            <a:spLocks noGrp="1"/>
          </p:cNvSpPr>
          <p:nvPr>
            <p:ph type="dt" sz="half" idx="10"/>
          </p:nvPr>
        </p:nvSpPr>
        <p:spPr/>
        <p:txBody>
          <a:bodyPr/>
          <a:lstStyle/>
          <a:p>
            <a:fld id="{C8F62394-C0DB-A145-BB3D-CCCBE1FA35FC}" type="datetimeFigureOut">
              <a:rPr lang="en-US" smtClean="0"/>
              <a:t>11/29/22</a:t>
            </a:fld>
            <a:endParaRPr lang="en-US"/>
          </a:p>
        </p:txBody>
      </p:sp>
      <p:sp>
        <p:nvSpPr>
          <p:cNvPr id="5" name="Footer Placeholder 4">
            <a:extLst>
              <a:ext uri="{FF2B5EF4-FFF2-40B4-BE49-F238E27FC236}">
                <a16:creationId xmlns:a16="http://schemas.microsoft.com/office/drawing/2014/main" id="{D483C37E-440B-4D4F-8C6A-48AA81AE39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E28B04-06C1-C74E-86EA-BBE489BB5840}"/>
              </a:ext>
            </a:extLst>
          </p:cNvPr>
          <p:cNvSpPr>
            <a:spLocks noGrp="1"/>
          </p:cNvSpPr>
          <p:nvPr>
            <p:ph type="sldNum" sz="quarter" idx="12"/>
          </p:nvPr>
        </p:nvSpPr>
        <p:spPr/>
        <p:txBody>
          <a:bodyPr/>
          <a:lstStyle/>
          <a:p>
            <a:fld id="{669C6129-335A-F34F-AA68-EC982AAEF0CF}" type="slidenum">
              <a:rPr lang="en-US" smtClean="0"/>
              <a:t>‹#›</a:t>
            </a:fld>
            <a:endParaRPr lang="en-US"/>
          </a:p>
        </p:txBody>
      </p:sp>
    </p:spTree>
    <p:extLst>
      <p:ext uri="{BB962C8B-B14F-4D97-AF65-F5344CB8AC3E}">
        <p14:creationId xmlns:p14="http://schemas.microsoft.com/office/powerpoint/2010/main" val="3996397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E8157-0DA0-434B-B046-9D15EA769F4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BE6D73-E3AA-1E42-8322-F8544F89D16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8CCE896-C471-4C4E-87ED-9D3525F82605}"/>
              </a:ext>
            </a:extLst>
          </p:cNvPr>
          <p:cNvSpPr>
            <a:spLocks noGrp="1"/>
          </p:cNvSpPr>
          <p:nvPr>
            <p:ph type="dt" sz="half" idx="10"/>
          </p:nvPr>
        </p:nvSpPr>
        <p:spPr/>
        <p:txBody>
          <a:bodyPr/>
          <a:lstStyle/>
          <a:p>
            <a:fld id="{C8F62394-C0DB-A145-BB3D-CCCBE1FA35FC}" type="datetimeFigureOut">
              <a:rPr lang="en-US" smtClean="0"/>
              <a:t>11/29/22</a:t>
            </a:fld>
            <a:endParaRPr lang="en-US"/>
          </a:p>
        </p:txBody>
      </p:sp>
      <p:sp>
        <p:nvSpPr>
          <p:cNvPr id="5" name="Footer Placeholder 4">
            <a:extLst>
              <a:ext uri="{FF2B5EF4-FFF2-40B4-BE49-F238E27FC236}">
                <a16:creationId xmlns:a16="http://schemas.microsoft.com/office/drawing/2014/main" id="{5FF3F1EF-6C2E-794F-A1F6-9241ADC255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35C05B-0533-114B-A1B8-651AF2D47856}"/>
              </a:ext>
            </a:extLst>
          </p:cNvPr>
          <p:cNvSpPr>
            <a:spLocks noGrp="1"/>
          </p:cNvSpPr>
          <p:nvPr>
            <p:ph type="sldNum" sz="quarter" idx="12"/>
          </p:nvPr>
        </p:nvSpPr>
        <p:spPr/>
        <p:txBody>
          <a:bodyPr/>
          <a:lstStyle/>
          <a:p>
            <a:fld id="{669C6129-335A-F34F-AA68-EC982AAEF0CF}" type="slidenum">
              <a:rPr lang="en-US" smtClean="0"/>
              <a:t>‹#›</a:t>
            </a:fld>
            <a:endParaRPr lang="en-US"/>
          </a:p>
        </p:txBody>
      </p:sp>
    </p:spTree>
    <p:extLst>
      <p:ext uri="{BB962C8B-B14F-4D97-AF65-F5344CB8AC3E}">
        <p14:creationId xmlns:p14="http://schemas.microsoft.com/office/powerpoint/2010/main" val="1573062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4495E-DF33-EC41-AB0B-070AFC6F351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840C7B6-47A7-DC42-9A52-A2B4716777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8F38381-7E9E-0A41-A1BC-20ED7E430C1D}"/>
              </a:ext>
            </a:extLst>
          </p:cNvPr>
          <p:cNvSpPr>
            <a:spLocks noGrp="1"/>
          </p:cNvSpPr>
          <p:nvPr>
            <p:ph type="dt" sz="half" idx="10"/>
          </p:nvPr>
        </p:nvSpPr>
        <p:spPr/>
        <p:txBody>
          <a:bodyPr/>
          <a:lstStyle/>
          <a:p>
            <a:fld id="{C8F62394-C0DB-A145-BB3D-CCCBE1FA35FC}" type="datetimeFigureOut">
              <a:rPr lang="en-US" smtClean="0"/>
              <a:t>11/29/22</a:t>
            </a:fld>
            <a:endParaRPr lang="en-US"/>
          </a:p>
        </p:txBody>
      </p:sp>
      <p:sp>
        <p:nvSpPr>
          <p:cNvPr id="5" name="Footer Placeholder 4">
            <a:extLst>
              <a:ext uri="{FF2B5EF4-FFF2-40B4-BE49-F238E27FC236}">
                <a16:creationId xmlns:a16="http://schemas.microsoft.com/office/drawing/2014/main" id="{0EE979F8-0309-6C46-9AB6-BC5646CA01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4A17C5-FD4E-CC4D-A423-59BB74D0DBEE}"/>
              </a:ext>
            </a:extLst>
          </p:cNvPr>
          <p:cNvSpPr>
            <a:spLocks noGrp="1"/>
          </p:cNvSpPr>
          <p:nvPr>
            <p:ph type="sldNum" sz="quarter" idx="12"/>
          </p:nvPr>
        </p:nvSpPr>
        <p:spPr/>
        <p:txBody>
          <a:bodyPr/>
          <a:lstStyle/>
          <a:p>
            <a:fld id="{669C6129-335A-F34F-AA68-EC982AAEF0CF}" type="slidenum">
              <a:rPr lang="en-US" smtClean="0"/>
              <a:t>‹#›</a:t>
            </a:fld>
            <a:endParaRPr lang="en-US"/>
          </a:p>
        </p:txBody>
      </p:sp>
    </p:spTree>
    <p:extLst>
      <p:ext uri="{BB962C8B-B14F-4D97-AF65-F5344CB8AC3E}">
        <p14:creationId xmlns:p14="http://schemas.microsoft.com/office/powerpoint/2010/main" val="3412305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82B4A-16C9-2049-834B-E22F0FA32BE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F35BF2B-9BF4-3948-BA85-218B5270F9C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167E2E9-940E-EE44-BD37-FE9CF62D002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AD27A1A-A77C-3C40-A68F-636538F905BE}"/>
              </a:ext>
            </a:extLst>
          </p:cNvPr>
          <p:cNvSpPr>
            <a:spLocks noGrp="1"/>
          </p:cNvSpPr>
          <p:nvPr>
            <p:ph type="dt" sz="half" idx="10"/>
          </p:nvPr>
        </p:nvSpPr>
        <p:spPr/>
        <p:txBody>
          <a:bodyPr/>
          <a:lstStyle/>
          <a:p>
            <a:fld id="{C8F62394-C0DB-A145-BB3D-CCCBE1FA35FC}" type="datetimeFigureOut">
              <a:rPr lang="en-US" smtClean="0"/>
              <a:t>11/29/22</a:t>
            </a:fld>
            <a:endParaRPr lang="en-US"/>
          </a:p>
        </p:txBody>
      </p:sp>
      <p:sp>
        <p:nvSpPr>
          <p:cNvPr id="6" name="Footer Placeholder 5">
            <a:extLst>
              <a:ext uri="{FF2B5EF4-FFF2-40B4-BE49-F238E27FC236}">
                <a16:creationId xmlns:a16="http://schemas.microsoft.com/office/drawing/2014/main" id="{4BE229D4-B696-C74D-970C-FDDE665D07E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030C88-DE20-6F4A-8F50-B2A2E992E477}"/>
              </a:ext>
            </a:extLst>
          </p:cNvPr>
          <p:cNvSpPr>
            <a:spLocks noGrp="1"/>
          </p:cNvSpPr>
          <p:nvPr>
            <p:ph type="sldNum" sz="quarter" idx="12"/>
          </p:nvPr>
        </p:nvSpPr>
        <p:spPr/>
        <p:txBody>
          <a:bodyPr/>
          <a:lstStyle/>
          <a:p>
            <a:fld id="{669C6129-335A-F34F-AA68-EC982AAEF0CF}" type="slidenum">
              <a:rPr lang="en-US" smtClean="0"/>
              <a:t>‹#›</a:t>
            </a:fld>
            <a:endParaRPr lang="en-US"/>
          </a:p>
        </p:txBody>
      </p:sp>
    </p:spTree>
    <p:extLst>
      <p:ext uri="{BB962C8B-B14F-4D97-AF65-F5344CB8AC3E}">
        <p14:creationId xmlns:p14="http://schemas.microsoft.com/office/powerpoint/2010/main" val="1425647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C6052-B12A-1E4B-B73A-FC31662DF4D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A8662C5-361A-7942-969C-481D5120CE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92A26B5-E160-DB47-AB64-05B609FDBD4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ACCDC2B-CA15-C144-A3E0-1E65094C04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7ED958D-7CD8-5A40-A51D-520C28C61CA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6ACD208-7974-5F43-9E55-64493FEB19A9}"/>
              </a:ext>
            </a:extLst>
          </p:cNvPr>
          <p:cNvSpPr>
            <a:spLocks noGrp="1"/>
          </p:cNvSpPr>
          <p:nvPr>
            <p:ph type="dt" sz="half" idx="10"/>
          </p:nvPr>
        </p:nvSpPr>
        <p:spPr/>
        <p:txBody>
          <a:bodyPr/>
          <a:lstStyle/>
          <a:p>
            <a:fld id="{C8F62394-C0DB-A145-BB3D-CCCBE1FA35FC}" type="datetimeFigureOut">
              <a:rPr lang="en-US" smtClean="0"/>
              <a:t>11/29/22</a:t>
            </a:fld>
            <a:endParaRPr lang="en-US"/>
          </a:p>
        </p:txBody>
      </p:sp>
      <p:sp>
        <p:nvSpPr>
          <p:cNvPr id="8" name="Footer Placeholder 7">
            <a:extLst>
              <a:ext uri="{FF2B5EF4-FFF2-40B4-BE49-F238E27FC236}">
                <a16:creationId xmlns:a16="http://schemas.microsoft.com/office/drawing/2014/main" id="{6287F715-1C66-F64B-9EFB-B0BD81A2D4B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2DFBC71-EDA0-474C-9203-183FB9FFD55E}"/>
              </a:ext>
            </a:extLst>
          </p:cNvPr>
          <p:cNvSpPr>
            <a:spLocks noGrp="1"/>
          </p:cNvSpPr>
          <p:nvPr>
            <p:ph type="sldNum" sz="quarter" idx="12"/>
          </p:nvPr>
        </p:nvSpPr>
        <p:spPr/>
        <p:txBody>
          <a:bodyPr/>
          <a:lstStyle/>
          <a:p>
            <a:fld id="{669C6129-335A-F34F-AA68-EC982AAEF0CF}" type="slidenum">
              <a:rPr lang="en-US" smtClean="0"/>
              <a:t>‹#›</a:t>
            </a:fld>
            <a:endParaRPr lang="en-US"/>
          </a:p>
        </p:txBody>
      </p:sp>
    </p:spTree>
    <p:extLst>
      <p:ext uri="{BB962C8B-B14F-4D97-AF65-F5344CB8AC3E}">
        <p14:creationId xmlns:p14="http://schemas.microsoft.com/office/powerpoint/2010/main" val="3409715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A4EAC-924D-9E4C-AB68-3719E8F9E3B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8584647-E2FD-154A-A4A1-1B1655B2D85C}"/>
              </a:ext>
            </a:extLst>
          </p:cNvPr>
          <p:cNvSpPr>
            <a:spLocks noGrp="1"/>
          </p:cNvSpPr>
          <p:nvPr>
            <p:ph type="dt" sz="half" idx="10"/>
          </p:nvPr>
        </p:nvSpPr>
        <p:spPr/>
        <p:txBody>
          <a:bodyPr/>
          <a:lstStyle/>
          <a:p>
            <a:fld id="{C8F62394-C0DB-A145-BB3D-CCCBE1FA35FC}" type="datetimeFigureOut">
              <a:rPr lang="en-US" smtClean="0"/>
              <a:t>11/29/22</a:t>
            </a:fld>
            <a:endParaRPr lang="en-US"/>
          </a:p>
        </p:txBody>
      </p:sp>
      <p:sp>
        <p:nvSpPr>
          <p:cNvPr id="4" name="Footer Placeholder 3">
            <a:extLst>
              <a:ext uri="{FF2B5EF4-FFF2-40B4-BE49-F238E27FC236}">
                <a16:creationId xmlns:a16="http://schemas.microsoft.com/office/drawing/2014/main" id="{1EA3761D-36C3-DE4D-AA4D-13B7BCF22D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82363C0-F406-364B-A4E6-C21B4CEBDEEE}"/>
              </a:ext>
            </a:extLst>
          </p:cNvPr>
          <p:cNvSpPr>
            <a:spLocks noGrp="1"/>
          </p:cNvSpPr>
          <p:nvPr>
            <p:ph type="sldNum" sz="quarter" idx="12"/>
          </p:nvPr>
        </p:nvSpPr>
        <p:spPr/>
        <p:txBody>
          <a:bodyPr/>
          <a:lstStyle/>
          <a:p>
            <a:fld id="{669C6129-335A-F34F-AA68-EC982AAEF0CF}" type="slidenum">
              <a:rPr lang="en-US" smtClean="0"/>
              <a:t>‹#›</a:t>
            </a:fld>
            <a:endParaRPr lang="en-US"/>
          </a:p>
        </p:txBody>
      </p:sp>
    </p:spTree>
    <p:extLst>
      <p:ext uri="{BB962C8B-B14F-4D97-AF65-F5344CB8AC3E}">
        <p14:creationId xmlns:p14="http://schemas.microsoft.com/office/powerpoint/2010/main" val="2049009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96D335-EE9F-C341-AFF9-B54CD2728584}"/>
              </a:ext>
            </a:extLst>
          </p:cNvPr>
          <p:cNvSpPr>
            <a:spLocks noGrp="1"/>
          </p:cNvSpPr>
          <p:nvPr>
            <p:ph type="dt" sz="half" idx="10"/>
          </p:nvPr>
        </p:nvSpPr>
        <p:spPr/>
        <p:txBody>
          <a:bodyPr/>
          <a:lstStyle/>
          <a:p>
            <a:fld id="{C8F62394-C0DB-A145-BB3D-CCCBE1FA35FC}" type="datetimeFigureOut">
              <a:rPr lang="en-US" smtClean="0"/>
              <a:t>11/29/22</a:t>
            </a:fld>
            <a:endParaRPr lang="en-US"/>
          </a:p>
        </p:txBody>
      </p:sp>
      <p:sp>
        <p:nvSpPr>
          <p:cNvPr id="3" name="Footer Placeholder 2">
            <a:extLst>
              <a:ext uri="{FF2B5EF4-FFF2-40B4-BE49-F238E27FC236}">
                <a16:creationId xmlns:a16="http://schemas.microsoft.com/office/drawing/2014/main" id="{75EB2F3B-F2E2-F24F-BEFA-85E47515C5E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906F391-F243-0647-B64B-C5BD64C319AB}"/>
              </a:ext>
            </a:extLst>
          </p:cNvPr>
          <p:cNvSpPr>
            <a:spLocks noGrp="1"/>
          </p:cNvSpPr>
          <p:nvPr>
            <p:ph type="sldNum" sz="quarter" idx="12"/>
          </p:nvPr>
        </p:nvSpPr>
        <p:spPr/>
        <p:txBody>
          <a:bodyPr/>
          <a:lstStyle/>
          <a:p>
            <a:fld id="{669C6129-335A-F34F-AA68-EC982AAEF0CF}" type="slidenum">
              <a:rPr lang="en-US" smtClean="0"/>
              <a:t>‹#›</a:t>
            </a:fld>
            <a:endParaRPr lang="en-US"/>
          </a:p>
        </p:txBody>
      </p:sp>
    </p:spTree>
    <p:extLst>
      <p:ext uri="{BB962C8B-B14F-4D97-AF65-F5344CB8AC3E}">
        <p14:creationId xmlns:p14="http://schemas.microsoft.com/office/powerpoint/2010/main" val="2401288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386D3-F5ED-DE4D-9C3A-40D99A9D586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1CCA97E-57FE-4D47-9E3D-19F80DEB0F6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87C4B09-D0C6-9C44-9C32-1AA2B7BD25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224DF51-CE54-E14D-922B-110BF9C0B659}"/>
              </a:ext>
            </a:extLst>
          </p:cNvPr>
          <p:cNvSpPr>
            <a:spLocks noGrp="1"/>
          </p:cNvSpPr>
          <p:nvPr>
            <p:ph type="dt" sz="half" idx="10"/>
          </p:nvPr>
        </p:nvSpPr>
        <p:spPr/>
        <p:txBody>
          <a:bodyPr/>
          <a:lstStyle/>
          <a:p>
            <a:fld id="{C8F62394-C0DB-A145-BB3D-CCCBE1FA35FC}" type="datetimeFigureOut">
              <a:rPr lang="en-US" smtClean="0"/>
              <a:t>11/29/22</a:t>
            </a:fld>
            <a:endParaRPr lang="en-US"/>
          </a:p>
        </p:txBody>
      </p:sp>
      <p:sp>
        <p:nvSpPr>
          <p:cNvPr id="6" name="Footer Placeholder 5">
            <a:extLst>
              <a:ext uri="{FF2B5EF4-FFF2-40B4-BE49-F238E27FC236}">
                <a16:creationId xmlns:a16="http://schemas.microsoft.com/office/drawing/2014/main" id="{35B8EAC2-A389-0649-839B-338F123F3F0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792506F-2C6F-8644-AC4C-FC3F3AD31EC7}"/>
              </a:ext>
            </a:extLst>
          </p:cNvPr>
          <p:cNvSpPr>
            <a:spLocks noGrp="1"/>
          </p:cNvSpPr>
          <p:nvPr>
            <p:ph type="sldNum" sz="quarter" idx="12"/>
          </p:nvPr>
        </p:nvSpPr>
        <p:spPr/>
        <p:txBody>
          <a:bodyPr/>
          <a:lstStyle/>
          <a:p>
            <a:fld id="{669C6129-335A-F34F-AA68-EC982AAEF0CF}" type="slidenum">
              <a:rPr lang="en-US" smtClean="0"/>
              <a:t>‹#›</a:t>
            </a:fld>
            <a:endParaRPr lang="en-US"/>
          </a:p>
        </p:txBody>
      </p:sp>
    </p:spTree>
    <p:extLst>
      <p:ext uri="{BB962C8B-B14F-4D97-AF65-F5344CB8AC3E}">
        <p14:creationId xmlns:p14="http://schemas.microsoft.com/office/powerpoint/2010/main" val="825998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CFBDC-48A4-9149-ACE0-754B66C8C3B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2930D4E-0280-DF4C-A732-153CE88C8C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7116ACC-3481-784F-A0D2-2211BE4E7B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C4F0654-E65E-6048-A315-2D16EAB1AFCE}"/>
              </a:ext>
            </a:extLst>
          </p:cNvPr>
          <p:cNvSpPr>
            <a:spLocks noGrp="1"/>
          </p:cNvSpPr>
          <p:nvPr>
            <p:ph type="dt" sz="half" idx="10"/>
          </p:nvPr>
        </p:nvSpPr>
        <p:spPr/>
        <p:txBody>
          <a:bodyPr/>
          <a:lstStyle/>
          <a:p>
            <a:fld id="{C8F62394-C0DB-A145-BB3D-CCCBE1FA35FC}" type="datetimeFigureOut">
              <a:rPr lang="en-US" smtClean="0"/>
              <a:t>11/29/22</a:t>
            </a:fld>
            <a:endParaRPr lang="en-US"/>
          </a:p>
        </p:txBody>
      </p:sp>
      <p:sp>
        <p:nvSpPr>
          <p:cNvPr id="6" name="Footer Placeholder 5">
            <a:extLst>
              <a:ext uri="{FF2B5EF4-FFF2-40B4-BE49-F238E27FC236}">
                <a16:creationId xmlns:a16="http://schemas.microsoft.com/office/drawing/2014/main" id="{E6D5820C-795E-274E-90D7-DAEE6CF25A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074B71E-0ABF-414E-BB80-CB96A673F59C}"/>
              </a:ext>
            </a:extLst>
          </p:cNvPr>
          <p:cNvSpPr>
            <a:spLocks noGrp="1"/>
          </p:cNvSpPr>
          <p:nvPr>
            <p:ph type="sldNum" sz="quarter" idx="12"/>
          </p:nvPr>
        </p:nvSpPr>
        <p:spPr/>
        <p:txBody>
          <a:bodyPr/>
          <a:lstStyle/>
          <a:p>
            <a:fld id="{669C6129-335A-F34F-AA68-EC982AAEF0CF}" type="slidenum">
              <a:rPr lang="en-US" smtClean="0"/>
              <a:t>‹#›</a:t>
            </a:fld>
            <a:endParaRPr lang="en-US"/>
          </a:p>
        </p:txBody>
      </p:sp>
    </p:spTree>
    <p:extLst>
      <p:ext uri="{BB962C8B-B14F-4D97-AF65-F5344CB8AC3E}">
        <p14:creationId xmlns:p14="http://schemas.microsoft.com/office/powerpoint/2010/main" val="3442850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0860A-FB09-BC49-B47C-4AEE43CA877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E03DA89-417E-2D4D-AB55-1FFBF8F4FCE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D5D5A91-A0A8-C74F-931F-EA12D7A21959}"/>
              </a:ext>
            </a:extLst>
          </p:cNvPr>
          <p:cNvSpPr>
            <a:spLocks noGrp="1"/>
          </p:cNvSpPr>
          <p:nvPr>
            <p:ph type="dt" sz="half" idx="10"/>
          </p:nvPr>
        </p:nvSpPr>
        <p:spPr/>
        <p:txBody>
          <a:bodyPr/>
          <a:lstStyle/>
          <a:p>
            <a:fld id="{C8F62394-C0DB-A145-BB3D-CCCBE1FA35FC}" type="datetimeFigureOut">
              <a:rPr lang="en-US" smtClean="0"/>
              <a:t>11/29/22</a:t>
            </a:fld>
            <a:endParaRPr lang="en-US"/>
          </a:p>
        </p:txBody>
      </p:sp>
      <p:sp>
        <p:nvSpPr>
          <p:cNvPr id="5" name="Footer Placeholder 4">
            <a:extLst>
              <a:ext uri="{FF2B5EF4-FFF2-40B4-BE49-F238E27FC236}">
                <a16:creationId xmlns:a16="http://schemas.microsoft.com/office/drawing/2014/main" id="{D6456FC9-9E6B-1C40-B050-4CBD9E7334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C77A8E-4A2F-F549-990C-76B2725C7125}"/>
              </a:ext>
            </a:extLst>
          </p:cNvPr>
          <p:cNvSpPr>
            <a:spLocks noGrp="1"/>
          </p:cNvSpPr>
          <p:nvPr>
            <p:ph type="sldNum" sz="quarter" idx="12"/>
          </p:nvPr>
        </p:nvSpPr>
        <p:spPr/>
        <p:txBody>
          <a:bodyPr/>
          <a:lstStyle/>
          <a:p>
            <a:fld id="{669C6129-335A-F34F-AA68-EC982AAEF0CF}" type="slidenum">
              <a:rPr lang="en-US" smtClean="0"/>
              <a:t>‹#›</a:t>
            </a:fld>
            <a:endParaRPr lang="en-US"/>
          </a:p>
        </p:txBody>
      </p:sp>
    </p:spTree>
    <p:extLst>
      <p:ext uri="{BB962C8B-B14F-4D97-AF65-F5344CB8AC3E}">
        <p14:creationId xmlns:p14="http://schemas.microsoft.com/office/powerpoint/2010/main" val="970313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FDB8BE-8FAC-A04E-9C31-BBCECE55539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A9F32D7-1FFE-E141-A8EC-C55D3F300E3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5D6369D-5602-684B-A531-66A205190F42}"/>
              </a:ext>
            </a:extLst>
          </p:cNvPr>
          <p:cNvSpPr>
            <a:spLocks noGrp="1"/>
          </p:cNvSpPr>
          <p:nvPr>
            <p:ph type="dt" sz="half" idx="10"/>
          </p:nvPr>
        </p:nvSpPr>
        <p:spPr/>
        <p:txBody>
          <a:bodyPr/>
          <a:lstStyle/>
          <a:p>
            <a:fld id="{C8F62394-C0DB-A145-BB3D-CCCBE1FA35FC}" type="datetimeFigureOut">
              <a:rPr lang="en-US" smtClean="0"/>
              <a:t>11/29/22</a:t>
            </a:fld>
            <a:endParaRPr lang="en-US"/>
          </a:p>
        </p:txBody>
      </p:sp>
      <p:sp>
        <p:nvSpPr>
          <p:cNvPr id="5" name="Footer Placeholder 4">
            <a:extLst>
              <a:ext uri="{FF2B5EF4-FFF2-40B4-BE49-F238E27FC236}">
                <a16:creationId xmlns:a16="http://schemas.microsoft.com/office/drawing/2014/main" id="{373E613B-9419-6244-8928-44A6A2469F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53BC11-C9E5-5340-A4A7-A612C0F3D29B}"/>
              </a:ext>
            </a:extLst>
          </p:cNvPr>
          <p:cNvSpPr>
            <a:spLocks noGrp="1"/>
          </p:cNvSpPr>
          <p:nvPr>
            <p:ph type="sldNum" sz="quarter" idx="12"/>
          </p:nvPr>
        </p:nvSpPr>
        <p:spPr/>
        <p:txBody>
          <a:bodyPr/>
          <a:lstStyle/>
          <a:p>
            <a:fld id="{669C6129-335A-F34F-AA68-EC982AAEF0CF}" type="slidenum">
              <a:rPr lang="en-US" smtClean="0"/>
              <a:t>‹#›</a:t>
            </a:fld>
            <a:endParaRPr lang="en-US"/>
          </a:p>
        </p:txBody>
      </p:sp>
    </p:spTree>
    <p:extLst>
      <p:ext uri="{BB962C8B-B14F-4D97-AF65-F5344CB8AC3E}">
        <p14:creationId xmlns:p14="http://schemas.microsoft.com/office/powerpoint/2010/main" val="2900328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DBCFFF-7C1B-C449-8BD7-F3EA52FDD0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D0300D4-8B21-764C-9D35-B90086A6B3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960E29-A162-C042-9CDD-197C36D582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F62394-C0DB-A145-BB3D-CCCBE1FA35FC}" type="datetimeFigureOut">
              <a:rPr lang="en-US" smtClean="0"/>
              <a:t>11/29/22</a:t>
            </a:fld>
            <a:endParaRPr lang="en-US"/>
          </a:p>
        </p:txBody>
      </p:sp>
      <p:sp>
        <p:nvSpPr>
          <p:cNvPr id="5" name="Footer Placeholder 4">
            <a:extLst>
              <a:ext uri="{FF2B5EF4-FFF2-40B4-BE49-F238E27FC236}">
                <a16:creationId xmlns:a16="http://schemas.microsoft.com/office/drawing/2014/main" id="{32390331-18BD-A544-8C30-6A43CBBF77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B6FE9DB-376B-914B-9D89-C8F39CF45B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9C6129-335A-F34F-AA68-EC982AAEF0CF}" type="slidenum">
              <a:rPr lang="en-US" smtClean="0"/>
              <a:t>‹#›</a:t>
            </a:fld>
            <a:endParaRPr lang="en-US"/>
          </a:p>
        </p:txBody>
      </p:sp>
    </p:spTree>
    <p:extLst>
      <p:ext uri="{BB962C8B-B14F-4D97-AF65-F5344CB8AC3E}">
        <p14:creationId xmlns:p14="http://schemas.microsoft.com/office/powerpoint/2010/main" val="11693448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dIBinUdeU&amp;list=PLidqqIGKox7X5UFT-expKIuR-i-BN3Q1g&amp;t=0s" TargetMode="External"/><Relationship Id="rId2" Type="http://schemas.openxmlformats.org/officeDocument/2006/relationships/hyperlink" Target="https://www.youtube.com/watch?v=fN8kH9Vvqo0&amp;list=PLidqqIGKox7WeOKVGHxcd69kKqtwrKl8W&amp;t=0s" TargetMode="External"/><Relationship Id="rId1" Type="http://schemas.openxmlformats.org/officeDocument/2006/relationships/slideLayout" Target="../slideLayouts/slideLayout1.xml"/><Relationship Id="rId4" Type="http://schemas.openxmlformats.org/officeDocument/2006/relationships/hyperlink" Target="https://www.youtube.com/watch?v=aHVJfRxeAxo&amp;list=PLidqqIGKox7UVC-8WC9djoeBzwxPeXph7&amp;t=0s" TargetMode="Externa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dIBinUdeU&amp;list=PLidqqIGKox7X5UFT-expKIuR-i-BN3Q1g&amp;t=0s"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QCCp-Y_-7J0"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X0GMp8oM_2E"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VO2QkpwAG9on" TargetMode="External"/><Relationship Id="rId2" Type="http://schemas.openxmlformats.org/officeDocument/2006/relationships/hyperlink" Target="https://www.yo/"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oT4jvKRYBjA"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T6_wKPAbf2k"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wv1TQXBQ6wQ"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zNEtVaNQ0s8"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sYPwWHszLDo"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mvWy5lbUoHA"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3jwDl7nYBP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youtube.com/watch?v=jvIr7b0roYI"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XMsJ-3qRVJM"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youtube.com/watch?v=OHrX3X3LGzI"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BvpPCn1rwsw"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IGsQi0JZUTw"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youtube.com/watch?v=QSXzzszM93Q"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HiuXfbwND9s&amp;t=12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fN8kH9Vvqo0&amp;list=PLidqqIGKox7WeOKVGHxcd69kKqtwrKl8W&amp;t=0s" TargetMode="Externa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fN8kH9Vvqo0&amp;list=PLidqqIGKox7WeOKVGHxcd69kKqtwrKl8W&amp;index=1&amp;t=29s"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youtube.com/watch?v=fN8kH9Vvqo0&amp;list=PLidqqIGKox7WeOKVGHxcd69kKqtwrKl8W" TargetMode="External"/><Relationship Id="rId5" Type="http://schemas.openxmlformats.org/officeDocument/2006/relationships/hyperlink" Target="https://www.youtube.com/watch?v=fN8kH9Vvqo0&amp;list=PLidqqIGKox7WeOKVGHxcd69kKqtwrKl8W&amp;index=1&amp;t=293s" TargetMode="External"/><Relationship Id="rId4" Type="http://schemas.openxmlformats.org/officeDocument/2006/relationships/hyperlink" Target="https://www.youtube.com/watch?v=fN8kH9Vvqo0&amp;list=PLidqqIGKox7WeOKVGHxcd69kKqtwrKl8W&amp;index=1&amp;t=202s"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iyCLDHG1PCA&amp;list=PLidqqIGKox7WeOKVGHxcd69kKqtwrKl8W&amp;index=2&amp;t=143s" TargetMode="External"/><Relationship Id="rId2" Type="http://schemas.openxmlformats.org/officeDocument/2006/relationships/hyperlink" Target="https://www.youtube.com/watch?v=iyCLDHG1PCA&amp;list=PLidqqIGKox7WeOKVGHxcd69kKqtwrKl8W&amp;index=2&amp;t=16s" TargetMode="External"/><Relationship Id="rId1" Type="http://schemas.openxmlformats.org/officeDocument/2006/relationships/slideLayout" Target="../slideLayouts/slideLayout2.xml"/><Relationship Id="rId5" Type="http://schemas.openxmlformats.org/officeDocument/2006/relationships/hyperlink" Target="https://www.youtube.com/watch?v=iyCLDHG1PCA&amp;list=PLidqqIGKox7WeOKVGHxcd69kKqtwrKl8W&amp;index=2" TargetMode="External"/><Relationship Id="rId4" Type="http://schemas.openxmlformats.org/officeDocument/2006/relationships/hyperlink" Target="https://www.youtube.com/watch?v=iyCLDHG1PCA&amp;list=PLidqqIGKox7WeOKVGHxcd69kKqtwrKl8W&amp;index=2&amp;t=217s" TargetMode="External"/></Relationships>
</file>

<file path=ppt/slides/_rels/slide23.xml.rels><?xml version="1.0" encoding="UTF-8" standalone="yes"?>
<Relationships xmlns="http://schemas.openxmlformats.org/package/2006/relationships"><Relationship Id="rId2" Type="http://schemas.openxmlformats.org/officeDocument/2006/relationships/hyperlink" Target="https://www.youtube.com/watch?v=IdS9roW7IzM&amp;list=PLidqqIGKox7WeOKVGHxcd69kKqtwrKl8W&amp;index=7"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youtube.com/watch?v=Rc2JBp91V7o&amp;list=PLidqqIGKox7WeOKVGHxcd69kKqtwrKl8W&amp;index=8"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EBKwG25hRPE&amp;list=PLidqqIGKox7WeOKVGHxcd69kKqtwrKl8W&amp;index=4&amp;t=264s" TargetMode="External"/><Relationship Id="rId2" Type="http://schemas.openxmlformats.org/officeDocument/2006/relationships/hyperlink" Target="https://www.youtube.com/watch?v=EBKwG25hRPE&amp;list=PLidqqIGKox7WeOKVGHxcd69kKqtwrKl8W&amp;index=4&amp;t=43s" TargetMode="External"/><Relationship Id="rId1" Type="http://schemas.openxmlformats.org/officeDocument/2006/relationships/slideLayout" Target="../slideLayouts/slideLayout2.xml"/><Relationship Id="rId4" Type="http://schemas.openxmlformats.org/officeDocument/2006/relationships/hyperlink" Target="https://www.youtube.com/watch?v=EBKwG25hRPE&amp;list=PLidqqIGKox7WeOKVGHxcd69kKqtwrKl8W&amp;index=4"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jBDr0mHyc5M&amp;list=PLidqqIGKox7WeOKVGHxcd69kKqtwrKl8W&amp;index=3&amp;t=71s" TargetMode="External"/><Relationship Id="rId2" Type="http://schemas.openxmlformats.org/officeDocument/2006/relationships/hyperlink" Target="https://www.youtube.com/watch?v=jBDr0mHyc5M&amp;list=PLidqqIGKox7WeOKVGHxcd69kKqtwrKl8W&amp;index=3&amp;t=21s" TargetMode="External"/><Relationship Id="rId1" Type="http://schemas.openxmlformats.org/officeDocument/2006/relationships/slideLayout" Target="../slideLayouts/slideLayout2.xml"/><Relationship Id="rId6" Type="http://schemas.openxmlformats.org/officeDocument/2006/relationships/hyperlink" Target="https://www.youtube.com/watch?v=jBDr0mHyc5M&amp;list=PLidqqIGKox7WeOKVGHxcd69kKqtwrKl8W&amp;index=3" TargetMode="External"/><Relationship Id="rId5" Type="http://schemas.openxmlformats.org/officeDocument/2006/relationships/hyperlink" Target="https://www.youtube.com/watch?v=jBDr0mHyc5M&amp;list=PLidqqIGKox7WeOKVGHxcd69kKqtwrKl8W&amp;index=3&amp;t=288s" TargetMode="External"/><Relationship Id="rId4" Type="http://schemas.openxmlformats.org/officeDocument/2006/relationships/hyperlink" Target="https://www.youtube.com/watch?v=jBDr0mHyc5M&amp;list=PLidqqIGKox7WeOKVGHxcd69kKqtwrKl8W&amp;index=3&amp;t=191s" TargetMode="External"/></Relationships>
</file>

<file path=ppt/slides/_rels/slide27.xml.rels><?xml version="1.0" encoding="UTF-8" standalone="yes"?>
<Relationships xmlns="http://schemas.openxmlformats.org/package/2006/relationships"><Relationship Id="rId2" Type="http://schemas.openxmlformats.org/officeDocument/2006/relationships/hyperlink" Target="https://www.youtube.com/watch?v=vt8fB3MFzLk&amp;list=PLidqqIGKox7WeOKVGHxcd69kKqtwrKl8W&amp;index=27"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youtube.com/watch?v=lBjwMcHUyBY&amp;list=PLidqqIGKox7WeOKVGHxcd69kKqtwrKl8W&amp;index=29"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youtube.com/watch?v=ofw6oHSYGFI"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youtube.com/watch?v=E6QSDEDXvB8&amp;t=2s" TargetMode="External"/><Relationship Id="rId2" Type="http://schemas.openxmlformats.org/officeDocument/2006/relationships/hyperlink" Target="https://www.youtube.com/watch?v=5RY7fJ0EOUE"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ww.youtube.com/watch?v=h7-MzBAF4gY"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youtube.com/watch?v=aHVJfRxeAxo&amp;list=PLidqqIGKox7UVC-8WC9djoeBzwxPeXph7&amp;t=0s" TargetMode="Externa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WrFCHt21kVA&amp;list=PLidqqIGKox7UVC-8WC9djoeBzwxPeXph7&amp;index=2" TargetMode="External"/><Relationship Id="rId2" Type="http://schemas.openxmlformats.org/officeDocument/2006/relationships/hyperlink" Target="https://www.youtube.com/watch?v=JGwcDCeYRYo&amp;list=PLidqqIGKox7UVC-8WC9djoeBzwxPeXph7&amp;index=1" TargetMode="External"/><Relationship Id="rId1" Type="http://schemas.openxmlformats.org/officeDocument/2006/relationships/slideLayout" Target="../slideLayouts/slideLayout2.xml"/><Relationship Id="rId5" Type="http://schemas.openxmlformats.org/officeDocument/2006/relationships/hyperlink" Target="https://www.youtube.com/watch?v=H6D_ViW0Ch4&amp;list=PLidqqIGKox7UVC-8WC9djoeBzwxPeXph7&amp;index=4" TargetMode="External"/><Relationship Id="rId4" Type="http://schemas.openxmlformats.org/officeDocument/2006/relationships/hyperlink" Target="https://www.youtube.com/watch?v=rNS-W7k0jts&amp;list=PLidqqIGKox7UVC-8WC9djoeBzwxPeXph7&amp;index=3"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www.youtube.com/watch?v=Eizsm5V8c_c&amp;list=PLidqqIGKox7UVC-8WC9djoeBzwxPeXph7&amp;index=5"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7hcv_mxcA-g&amp;list=PLidqqIGKox7UVC-8WC9djoeBzwxPeXph7&amp;index=8" TargetMode="External"/><Relationship Id="rId2" Type="http://schemas.openxmlformats.org/officeDocument/2006/relationships/hyperlink" Target="https://www.youtube.com/watch?v=kCJUzdCBOk0&amp;list=PLidqqIGKox7UVC-8WC9djoeBzwxPeXph7&amp;index=7"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www.youtube.com/watch?v=AOhQ4gj4Ng8&amp;list=PLidqqIGKox7UVC-8WC9djoeBzwxPeXph7&amp;index=9"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OPI-2B29btU&amp;list=PLidqqIGKox7UVC-8WC9djoeBzwxPeXph7&amp;index=11" TargetMode="External"/><Relationship Id="rId2" Type="http://schemas.openxmlformats.org/officeDocument/2006/relationships/hyperlink" Target="https://www.youtube.com/watch?v=loJjcGutYZg&amp;list=PLidqqIGKox7UVC-8WC9djoeBzwxPeXph7&amp;index=10" TargetMode="External"/><Relationship Id="rId1" Type="http://schemas.openxmlformats.org/officeDocument/2006/relationships/slideLayout" Target="../slideLayouts/slideLayout2.xml"/><Relationship Id="rId5" Type="http://schemas.openxmlformats.org/officeDocument/2006/relationships/hyperlink" Target="https://www.youtube.com/watch?v=oRFZvbHl4Ck&amp;list=PLidqqIGKox7UVC-8WC9djoeBzwxPeXph7&amp;index=13" TargetMode="External"/><Relationship Id="rId4" Type="http://schemas.openxmlformats.org/officeDocument/2006/relationships/hyperlink" Target="https://www.youtube.com/watch?v=DsCCM6JSmaA&amp;list=PLidqqIGKox7UVC-8WC9djoeBzwxPeXph7&amp;index=12" TargetMode="External"/></Relationships>
</file>

<file path=ppt/slides/_rels/slide39.xml.rels><?xml version="1.0" encoding="UTF-8" standalone="yes"?>
<Relationships xmlns="http://schemas.openxmlformats.org/package/2006/relationships"><Relationship Id="rId2" Type="http://schemas.openxmlformats.org/officeDocument/2006/relationships/hyperlink" Target="https://www.youtube.com/watch?v=aCu4VRKMstA&amp;list=PLidqqIGKox7UVC-8WC9djoeBzwxPeXph7&amp;index=62"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youtube.com/watch?v=7v2gs8rdQzU&amp;list=PLidqqIGKox7UVC-8WC9djoeBzwxPeXph7&amp;index=65"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youtube.com/watch?v=ow26-5UirSc&amp;list=PLidqqIGKox7UVC-8WC9djoeBzwxPeXph7&amp;index=67" TargetMode="External"/><Relationship Id="rId2" Type="http://schemas.openxmlformats.org/officeDocument/2006/relationships/hyperlink" Target="https://www.youtube.com/watch?v=Ldnh0XlMVc0&amp;list=PLidqqIGKox7UVC-8WC9djoeBzwxPeXph7&amp;index=66" TargetMode="External"/><Relationship Id="rId1" Type="http://schemas.openxmlformats.org/officeDocument/2006/relationships/slideLayout" Target="../slideLayouts/slideLayout2.xml"/><Relationship Id="rId5" Type="http://schemas.openxmlformats.org/officeDocument/2006/relationships/hyperlink" Target="https://www.youtube.com/watch?v=dBFGjdgbpno&amp;list=PLidqqIGKox7UVC-8WC9djoeBzwxPeXph7&amp;index=69" TargetMode="External"/><Relationship Id="rId4" Type="http://schemas.openxmlformats.org/officeDocument/2006/relationships/hyperlink" Target="https://www.youtube.com/watch?v=q_CxKQC-zpg&amp;list=PLidqqIGKox7UVC-8WC9djoeBzwxPeXph7&amp;index=68"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hyperlink" Target="https://www.youtube.com/watch?v=qquOFYOpdl0&amp;list=PLidqqIGKox7WeOKVGHxcd69kKqtwrKl8W&amp;index=5&amp;t=48s" TargetMode="External"/><Relationship Id="rId2" Type="http://schemas.openxmlformats.org/officeDocument/2006/relationships/hyperlink" Target="https://www.youtube.com/watch?v=qquOFYOpdl0&amp;list=PLidqqIGKox7WeOKVGHxcd69kKqtwrKl8W&amp;index=5&amp;t=10s" TargetMode="External"/><Relationship Id="rId1" Type="http://schemas.openxmlformats.org/officeDocument/2006/relationships/slideLayout" Target="../slideLayouts/slideLayout2.xml"/><Relationship Id="rId6" Type="http://schemas.openxmlformats.org/officeDocument/2006/relationships/hyperlink" Target="https://www.youtube.com/watch?v=qquOFYOpdl0&amp;list=PLidqqIGKox7WeOKVGHxcd69kKqtwrKl8W&amp;index=5" TargetMode="External"/><Relationship Id="rId5" Type="http://schemas.openxmlformats.org/officeDocument/2006/relationships/hyperlink" Target="https://www.youtube.com/watch?v=qquOFYOpdl0&amp;list=PLidqqIGKox7WeOKVGHxcd69kKqtwrKl8W&amp;index=5&amp;t=225s" TargetMode="External"/><Relationship Id="rId4" Type="http://schemas.openxmlformats.org/officeDocument/2006/relationships/hyperlink" Target="https://www.youtube.com/watch?v=qquOFYOpdl0&amp;list=PLidqqIGKox7WeOKVGHxcd69kKqtwrKl8W&amp;index=5&amp;t=82s" TargetMode="External"/></Relationships>
</file>

<file path=ppt/slides/_rels/slide44.xml.rels><?xml version="1.0" encoding="UTF-8" standalone="yes"?>
<Relationships xmlns="http://schemas.openxmlformats.org/package/2006/relationships"><Relationship Id="rId2" Type="http://schemas.openxmlformats.org/officeDocument/2006/relationships/hyperlink" Target="https://www.youtube.com/watch?v=sG6QoLxwIw4&amp;list=PLidqqIGKox7WeOKVGHxcd69kKqtwrKl8W&amp;index=6"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www.youtube.com/watch?v=dZGDUKQa_6g&amp;list=PLidqqIGKox7WeOKVGHxcd69kKqtwrKl8W&amp;index=9"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s://www.youtube.com/watch?v=HT1zAPQIBAQ&amp;list=PLidqqIGKox7WeOKVGHxcd69kKqtwrKl8W&amp;index=10"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hyperlink" Target="https://www.youtube.com/watch?v=PCZtnbxtXqE&amp;list=PLidqqIGKox7WeOKVGHxcd69kKqtwrKl8W&amp;index=11"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hyperlink" Target="https://www.youtube.com/watch?v=6DtrrWA5nkE&amp;list=PLidqqIGKox7WeOKVGHxcd69kKqtwrKl8W&amp;index=12"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s://www.youtube.com/watch?v=kShlfIsvWbQ&amp;list=PLidqqIGKox7WeOKVGHxcd69kKqtwrKl8W&amp;index=13"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s://www.youtube.com/watch?v=5I_1jRGSR9E&amp;list=PLidqqIGKox7WeOKVGHxcd69kKqtwrKl8W&amp;index=14"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https://www.youtube.com/watch?v=d2ogZgGmMDY&amp;list=PLidqqIGKox7WeOKVGHxcd69kKqtwrKl8W&amp;index=15"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s://www.youtube.com/watch?v=tGH0mXCcEFU&amp;list=PLidqqIGKox7WeOKVGHxcd69kKqtwrKl8W&amp;index=16"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hyperlink" Target="https://www.youtube.com/watch?v=4ZEtS5qLOHs&amp;list=PLidqqIGKox7WeOKVGHxcd69kKqtwrKl8W&amp;index=17"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s://www.youtube.com/watch?v=EP0zfm_FVqc&amp;list=PLidqqIGKox7WeOKVGHxcd69kKqtwrKl8W&amp;index=18"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hyperlink" Target="https://www.youtube.com/watch?v=b1y2Q6YX1bQ&amp;list=PLidqqIGKox7WeOKVGHxcd69kKqtwrKl8W&amp;index=19"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s://www.youtube.com/watch?v=hkBrw2fG75U&amp;list=PLidqqIGKox7WeOKVGHxcd69kKqtwrKl8W&amp;index=20"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hyperlink" Target="https://www.youtube.com/watch?v=h7ErVAZbeu0&amp;list=PLidqqIGKox7WeOKVGHxcd69kKqtwrKl8W&amp;index=21"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https://www.youtube.com/watch?v=it_fMQu5ivg&amp;list=PLidqqIGKox7WeOKVGHxcd69kKqtwrKl8W&amp;index=22"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hyperlink" Target="https://www.youtube.com/watch?v=M-De2IMayco&amp;list=PLidqqIGKox7WeOKVGHxcd69kKqtwrKl8W&amp;index=23"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hyperlink" Target="https://www.youtube.com/watch?v=wPGVQu3UXpw&amp;list=PLidqqIGKox7WeOKVGHxcd69kKqtwrKl8W&amp;index=24"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hyperlink" Target="https://www.youtube.com/watch?v=TKDOyR7WKQQ&amp;list=PLidqqIGKox7WeOKVGHxcd69kKqtwrKl8W&amp;index=25"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hyperlink" Target="https://www.youtube.com/watch?v=kJBbu7_vYC8&amp;list=PLidqqIGKox7WeOKVGHxcd69kKqtwrKl8W&amp;index=26"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hyperlink" Target="https://www.youtube.com/watch?v=_gYBbzkqrmE&amp;list=PLidqqIGKox7WeOKVGHxcd69kKqtwrKl8W&amp;index=28"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hyperlink" Target="https://www.youtube.com/watch?v=2i5Lm7BMtpo&amp;list=PLidqqIGKox7WeOKVGHxcd69kKqtwrKl8W&amp;index=30"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hyperlink" Target="https://www.youtube.com/watch?v=gvNuMpxqG7Q&amp;list=PLidqqIGKox7WeOKVGHxcd69kKqtwrKl8W&amp;index=31" TargetMode="Externa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hyperlink" Target="https://www.youtube.com/watch?v=jyvcVjrZnJA&amp;list=PLidqqIGKox7WeOKVGHxcd69kKqtwrKl8W&amp;index=32"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hyperlink" Target="https://www.youtube.com/watch?v=ilNOpROacf0&amp;list=PLidqqIGKox7WeOKVGHxcd69kKqtwrKl8W&amp;index=33" TargetMode="Externa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hyperlink" Target="https://www.youtube.com/watch?v=hOrGNtlN3sg&amp;list=PLidqqIGKox7WeOKVGHxcd69kKqtwrKl8W&amp;index=34" TargetMode="Externa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hyperlink" Target="https://www.youtube.com/watch?v=cRYu8pMg9zQ&amp;list=PLidqqIGKox7UVC-8WC9djoeBzwxPeXph7&amp;index=85" TargetMode="Externa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hyperlink" Target="https://www.youtube.com/watch?v=AgwSdQzN4H4&amp;list=PLidqqIGKox7UVC-8WC9djoeBzwxPeXph7&amp;index=86" TargetMode="Externa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hyperlink" Target="https://www.youtube.com/watch?v=cTJLYfEHIuA&amp;list=PLidqqIGKox7UVC-8WC9djoeBzwxPeXph7&amp;index=87" TargetMode="Externa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hyperlink" Target="https://www.youtube.com/watch?v=bWEtm-7cYzM&amp;list=PLidqqIGKox7UVC-8WC9djoeBzwxPeXph7&amp;index=88"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BF131-35CD-BC48-9B09-F8C56288D369}"/>
              </a:ext>
            </a:extLst>
          </p:cNvPr>
          <p:cNvSpPr>
            <a:spLocks noGrp="1"/>
          </p:cNvSpPr>
          <p:nvPr>
            <p:ph type="ctrTitle"/>
          </p:nvPr>
        </p:nvSpPr>
        <p:spPr/>
        <p:txBody>
          <a:bodyPr/>
          <a:lstStyle/>
          <a:p>
            <a:r>
              <a:rPr lang="en-US" dirty="0"/>
              <a:t>Unit 1 videos</a:t>
            </a:r>
          </a:p>
        </p:txBody>
      </p:sp>
      <p:sp>
        <p:nvSpPr>
          <p:cNvPr id="3" name="Subtitle 2">
            <a:extLst>
              <a:ext uri="{FF2B5EF4-FFF2-40B4-BE49-F238E27FC236}">
                <a16:creationId xmlns:a16="http://schemas.microsoft.com/office/drawing/2014/main" id="{78348BB6-5BCB-4748-89CD-881DF21E5C51}"/>
              </a:ext>
            </a:extLst>
          </p:cNvPr>
          <p:cNvSpPr>
            <a:spLocks noGrp="1"/>
          </p:cNvSpPr>
          <p:nvPr>
            <p:ph type="subTitle" idx="1"/>
          </p:nvPr>
        </p:nvSpPr>
        <p:spPr/>
        <p:txBody>
          <a:bodyPr/>
          <a:lstStyle/>
          <a:p>
            <a:r>
              <a:rPr lang="en-GB" dirty="0"/>
              <a:t>GCSE Chemistry playlist: </a:t>
            </a:r>
            <a:r>
              <a:rPr lang="en-GB" dirty="0">
                <a:hlinkClick r:id="rId2"/>
              </a:rPr>
              <a:t>https://www.youtube.com/watch?v=fN8kH...</a:t>
            </a:r>
            <a:r>
              <a:rPr lang="en-GB" dirty="0"/>
              <a:t> </a:t>
            </a:r>
          </a:p>
          <a:p>
            <a:r>
              <a:rPr lang="en-GB" dirty="0"/>
              <a:t>GCSE Biology Playlist: </a:t>
            </a:r>
            <a:r>
              <a:rPr lang="en-GB" dirty="0">
                <a:hlinkClick r:id="rId3"/>
              </a:rPr>
              <a:t>https://www.youtube.com/watch?v=--dIB...</a:t>
            </a:r>
            <a:r>
              <a:rPr lang="en-GB" dirty="0"/>
              <a:t> </a:t>
            </a:r>
          </a:p>
          <a:p>
            <a:r>
              <a:rPr lang="en-GB" dirty="0"/>
              <a:t>GCSE Physics Playlist: </a:t>
            </a:r>
            <a:r>
              <a:rPr lang="en-GB" dirty="0">
                <a:hlinkClick r:id="rId4"/>
              </a:rPr>
              <a:t>https://www.youtube.com/watch?v=aHVJf...</a:t>
            </a:r>
            <a:endParaRPr lang="en-US" dirty="0"/>
          </a:p>
        </p:txBody>
      </p:sp>
    </p:spTree>
    <p:extLst>
      <p:ext uri="{BB962C8B-B14F-4D97-AF65-F5344CB8AC3E}">
        <p14:creationId xmlns:p14="http://schemas.microsoft.com/office/powerpoint/2010/main" val="42247457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023C3C2-5B60-124C-BADB-B13D4B9A82C4}"/>
              </a:ext>
            </a:extLst>
          </p:cNvPr>
          <p:cNvSpPr>
            <a:spLocks noGrp="1"/>
          </p:cNvSpPr>
          <p:nvPr>
            <p:ph type="ctrTitle"/>
          </p:nvPr>
        </p:nvSpPr>
        <p:spPr/>
        <p:txBody>
          <a:bodyPr/>
          <a:lstStyle/>
          <a:p>
            <a:r>
              <a:rPr lang="en-US" dirty="0"/>
              <a:t>Biology videos</a:t>
            </a:r>
          </a:p>
        </p:txBody>
      </p:sp>
      <p:sp>
        <p:nvSpPr>
          <p:cNvPr id="5" name="Subtitle 4">
            <a:extLst>
              <a:ext uri="{FF2B5EF4-FFF2-40B4-BE49-F238E27FC236}">
                <a16:creationId xmlns:a16="http://schemas.microsoft.com/office/drawing/2014/main" id="{A7FB4B2C-4540-D040-B35B-E6D3761F7522}"/>
              </a:ext>
            </a:extLst>
          </p:cNvPr>
          <p:cNvSpPr>
            <a:spLocks noGrp="1"/>
          </p:cNvSpPr>
          <p:nvPr>
            <p:ph type="subTitle" idx="1"/>
          </p:nvPr>
        </p:nvSpPr>
        <p:spPr/>
        <p:txBody>
          <a:bodyPr/>
          <a:lstStyle/>
          <a:p>
            <a:r>
              <a:rPr lang="en-GB" dirty="0"/>
              <a:t>GCSE Biology Playlist: </a:t>
            </a:r>
            <a:r>
              <a:rPr lang="en-GB" dirty="0">
                <a:hlinkClick r:id="rId2"/>
              </a:rPr>
              <a:t>https://www.youtube.com/watch?v=--dIB...</a:t>
            </a:r>
            <a:r>
              <a:rPr lang="en-GB" dirty="0"/>
              <a:t> </a:t>
            </a:r>
          </a:p>
          <a:p>
            <a:endParaRPr lang="en-US" dirty="0"/>
          </a:p>
        </p:txBody>
      </p:sp>
    </p:spTree>
    <p:extLst>
      <p:ext uri="{BB962C8B-B14F-4D97-AF65-F5344CB8AC3E}">
        <p14:creationId xmlns:p14="http://schemas.microsoft.com/office/powerpoint/2010/main" val="43952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1E8AF-A01A-904C-A53F-32FF213980FD}"/>
              </a:ext>
            </a:extLst>
          </p:cNvPr>
          <p:cNvSpPr>
            <a:spLocks noGrp="1"/>
          </p:cNvSpPr>
          <p:nvPr>
            <p:ph type="title"/>
          </p:nvPr>
        </p:nvSpPr>
        <p:spPr/>
        <p:txBody>
          <a:bodyPr>
            <a:normAutofit/>
          </a:bodyPr>
          <a:lstStyle/>
          <a:p>
            <a:r>
              <a:rPr lang="en-US" dirty="0"/>
              <a:t>Cells and structure- differences between animal, plant and bacteria cells.</a:t>
            </a:r>
          </a:p>
        </p:txBody>
      </p:sp>
      <p:sp>
        <p:nvSpPr>
          <p:cNvPr id="3" name="Subtitle 2">
            <a:extLst>
              <a:ext uri="{FF2B5EF4-FFF2-40B4-BE49-F238E27FC236}">
                <a16:creationId xmlns:a16="http://schemas.microsoft.com/office/drawing/2014/main" id="{C0212363-B463-B343-A55E-1073A3934C83}"/>
              </a:ext>
            </a:extLst>
          </p:cNvPr>
          <p:cNvSpPr>
            <a:spLocks noGrp="1"/>
          </p:cNvSpPr>
          <p:nvPr>
            <p:ph idx="1"/>
          </p:nvPr>
        </p:nvSpPr>
        <p:spPr/>
        <p:txBody>
          <a:bodyPr/>
          <a:lstStyle/>
          <a:p>
            <a:pPr marL="0" indent="0">
              <a:buNone/>
            </a:pPr>
            <a:r>
              <a:rPr lang="en-GB" dirty="0"/>
              <a:t>In this video, we cover: - The different types of cell (Eukaryotic and Prokaryotic) - The differences and similarities between the structures of plant, animal, and bacterial cells - The sub-cellular structures / organelles you need to know.</a:t>
            </a:r>
            <a:endParaRPr lang="en-US" dirty="0">
              <a:hlinkClick r:id="rId2"/>
            </a:endParaRPr>
          </a:p>
          <a:p>
            <a:pPr marL="0" indent="0">
              <a:buNone/>
            </a:pPr>
            <a:endParaRPr lang="en-US" dirty="0">
              <a:hlinkClick r:id="rId2"/>
            </a:endParaRPr>
          </a:p>
          <a:p>
            <a:pPr marL="0" indent="0">
              <a:buNone/>
            </a:pPr>
            <a:r>
              <a:rPr lang="en-US" dirty="0">
                <a:hlinkClick r:id="rId2"/>
              </a:rPr>
              <a:t>https://www.youtube.com/watch?v=QCCp-Y_-7J0</a:t>
            </a:r>
            <a:r>
              <a:rPr lang="en-US" dirty="0"/>
              <a:t> </a:t>
            </a:r>
          </a:p>
        </p:txBody>
      </p:sp>
    </p:spTree>
    <p:extLst>
      <p:ext uri="{BB962C8B-B14F-4D97-AF65-F5344CB8AC3E}">
        <p14:creationId xmlns:p14="http://schemas.microsoft.com/office/powerpoint/2010/main" val="18597289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0C923-E20B-BA45-948A-13F2EAD078E9}"/>
              </a:ext>
            </a:extLst>
          </p:cNvPr>
          <p:cNvSpPr>
            <a:spLocks noGrp="1"/>
          </p:cNvSpPr>
          <p:nvPr>
            <p:ph type="title"/>
          </p:nvPr>
        </p:nvSpPr>
        <p:spPr/>
        <p:txBody>
          <a:bodyPr/>
          <a:lstStyle/>
          <a:p>
            <a:r>
              <a:rPr lang="en-US" dirty="0"/>
              <a:t>Cell differentiation</a:t>
            </a:r>
          </a:p>
        </p:txBody>
      </p:sp>
      <p:sp>
        <p:nvSpPr>
          <p:cNvPr id="3" name="Content Placeholder 2">
            <a:extLst>
              <a:ext uri="{FF2B5EF4-FFF2-40B4-BE49-F238E27FC236}">
                <a16:creationId xmlns:a16="http://schemas.microsoft.com/office/drawing/2014/main" id="{0455BABF-7310-DF43-B25F-31AC774B2A34}"/>
              </a:ext>
            </a:extLst>
          </p:cNvPr>
          <p:cNvSpPr>
            <a:spLocks noGrp="1"/>
          </p:cNvSpPr>
          <p:nvPr>
            <p:ph idx="1"/>
          </p:nvPr>
        </p:nvSpPr>
        <p:spPr/>
        <p:txBody>
          <a:bodyPr/>
          <a:lstStyle/>
          <a:p>
            <a:pPr marL="0" indent="0">
              <a:buNone/>
            </a:pPr>
            <a:r>
              <a:rPr lang="en-GB" dirty="0"/>
              <a:t>In this video, we'll look at: - How cells 'differentiate', and become 'specialised' - What stem cells are.</a:t>
            </a:r>
            <a:endParaRPr lang="en-US" dirty="0">
              <a:hlinkClick r:id="rId2"/>
            </a:endParaRPr>
          </a:p>
          <a:p>
            <a:pPr marL="0" indent="0">
              <a:buNone/>
            </a:pPr>
            <a:endParaRPr lang="en-US" dirty="0">
              <a:hlinkClick r:id="rId2"/>
            </a:endParaRPr>
          </a:p>
          <a:p>
            <a:pPr marL="0" indent="0">
              <a:buNone/>
            </a:pPr>
            <a:r>
              <a:rPr lang="en-US" dirty="0">
                <a:hlinkClick r:id="rId2"/>
              </a:rPr>
              <a:t>https://www.youtube.com/watch?v=X0GMp8oM_2E</a:t>
            </a:r>
            <a:r>
              <a:rPr lang="en-US" dirty="0"/>
              <a:t> </a:t>
            </a:r>
          </a:p>
        </p:txBody>
      </p:sp>
    </p:spTree>
    <p:extLst>
      <p:ext uri="{BB962C8B-B14F-4D97-AF65-F5344CB8AC3E}">
        <p14:creationId xmlns:p14="http://schemas.microsoft.com/office/powerpoint/2010/main" val="2424784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4FBB9-2D5C-544C-BA4E-4FA21E0BBA00}"/>
              </a:ext>
            </a:extLst>
          </p:cNvPr>
          <p:cNvSpPr>
            <a:spLocks noGrp="1"/>
          </p:cNvSpPr>
          <p:nvPr>
            <p:ph type="title"/>
          </p:nvPr>
        </p:nvSpPr>
        <p:spPr/>
        <p:txBody>
          <a:bodyPr/>
          <a:lstStyle/>
          <a:p>
            <a:r>
              <a:rPr lang="en-US" dirty="0"/>
              <a:t>Cells, tissues and organs – levels of </a:t>
            </a:r>
            <a:r>
              <a:rPr lang="en-US" dirty="0" err="1"/>
              <a:t>organisation</a:t>
            </a:r>
            <a:r>
              <a:rPr lang="en-US" dirty="0"/>
              <a:t>.</a:t>
            </a:r>
          </a:p>
        </p:txBody>
      </p:sp>
      <p:sp>
        <p:nvSpPr>
          <p:cNvPr id="3" name="Content Placeholder 2">
            <a:extLst>
              <a:ext uri="{FF2B5EF4-FFF2-40B4-BE49-F238E27FC236}">
                <a16:creationId xmlns:a16="http://schemas.microsoft.com/office/drawing/2014/main" id="{39EDA57A-2225-F24E-AF25-4171D33DC1BD}"/>
              </a:ext>
            </a:extLst>
          </p:cNvPr>
          <p:cNvSpPr>
            <a:spLocks noGrp="1"/>
          </p:cNvSpPr>
          <p:nvPr>
            <p:ph idx="1"/>
          </p:nvPr>
        </p:nvSpPr>
        <p:spPr/>
        <p:txBody>
          <a:bodyPr/>
          <a:lstStyle/>
          <a:p>
            <a:pPr marL="0" indent="0">
              <a:buNone/>
            </a:pPr>
            <a:r>
              <a:rPr lang="en-GB" dirty="0"/>
              <a:t>The body is complex! Learn how it is organised into cells, tissues, organs and organ systems!</a:t>
            </a:r>
            <a:endParaRPr lang="en-US" dirty="0">
              <a:hlinkClick r:id="rId2"/>
            </a:endParaRPr>
          </a:p>
          <a:p>
            <a:pPr marL="0" indent="0">
              <a:buNone/>
            </a:pPr>
            <a:endParaRPr lang="en-US" dirty="0">
              <a:hlinkClick r:id="rId2"/>
            </a:endParaRPr>
          </a:p>
          <a:p>
            <a:pPr marL="0" indent="0">
              <a:buNone/>
            </a:pPr>
            <a:r>
              <a:rPr lang="en-US" dirty="0">
                <a:hlinkClick r:id="rId3"/>
              </a:rPr>
              <a:t>https://www.youtube.com/watch?v=VO2QkpwAG9on</a:t>
            </a:r>
            <a:r>
              <a:rPr lang="en-US" dirty="0"/>
              <a:t> </a:t>
            </a:r>
          </a:p>
        </p:txBody>
      </p:sp>
    </p:spTree>
    <p:extLst>
      <p:ext uri="{BB962C8B-B14F-4D97-AF65-F5344CB8AC3E}">
        <p14:creationId xmlns:p14="http://schemas.microsoft.com/office/powerpoint/2010/main" val="5303815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E651B-3BD3-C949-BEF1-D1FA65F7F5F3}"/>
              </a:ext>
            </a:extLst>
          </p:cNvPr>
          <p:cNvSpPr>
            <a:spLocks noGrp="1"/>
          </p:cNvSpPr>
          <p:nvPr>
            <p:ph type="title"/>
          </p:nvPr>
        </p:nvSpPr>
        <p:spPr/>
        <p:txBody>
          <a:bodyPr/>
          <a:lstStyle/>
          <a:p>
            <a:r>
              <a:rPr lang="en-US" dirty="0"/>
              <a:t>Plant levels of </a:t>
            </a:r>
            <a:r>
              <a:rPr lang="en-US" dirty="0" err="1"/>
              <a:t>organisation</a:t>
            </a:r>
            <a:r>
              <a:rPr lang="en-US" dirty="0"/>
              <a:t> and stomata.</a:t>
            </a:r>
          </a:p>
        </p:txBody>
      </p:sp>
      <p:sp>
        <p:nvSpPr>
          <p:cNvPr id="3" name="Content Placeholder 2">
            <a:extLst>
              <a:ext uri="{FF2B5EF4-FFF2-40B4-BE49-F238E27FC236}">
                <a16:creationId xmlns:a16="http://schemas.microsoft.com/office/drawing/2014/main" id="{EE912023-9D89-4141-9836-3F98A77028E0}"/>
              </a:ext>
            </a:extLst>
          </p:cNvPr>
          <p:cNvSpPr>
            <a:spLocks noGrp="1"/>
          </p:cNvSpPr>
          <p:nvPr>
            <p:ph idx="1"/>
          </p:nvPr>
        </p:nvSpPr>
        <p:spPr/>
        <p:txBody>
          <a:bodyPr/>
          <a:lstStyle/>
          <a:p>
            <a:pPr marL="0" indent="0">
              <a:buNone/>
            </a:pPr>
            <a:r>
              <a:rPr lang="en-GB" dirty="0"/>
              <a:t>In this video we cover how plants are organised, and then take a closer look at the leaf. We consider the different parts of a leaf and how it is adapted for its functions.</a:t>
            </a:r>
            <a:endParaRPr lang="en-US" dirty="0">
              <a:hlinkClick r:id="rId2"/>
            </a:endParaRPr>
          </a:p>
          <a:p>
            <a:pPr marL="0" indent="0">
              <a:buNone/>
            </a:pPr>
            <a:endParaRPr lang="en-US" dirty="0">
              <a:hlinkClick r:id="rId2"/>
            </a:endParaRPr>
          </a:p>
          <a:p>
            <a:pPr marL="0" indent="0">
              <a:buNone/>
            </a:pPr>
            <a:r>
              <a:rPr lang="en-US" dirty="0">
                <a:hlinkClick r:id="rId2"/>
              </a:rPr>
              <a:t>https://www.youtube.com/watch?v=oT4jvKRYBjA</a:t>
            </a:r>
            <a:r>
              <a:rPr lang="en-US" dirty="0"/>
              <a:t> </a:t>
            </a:r>
          </a:p>
        </p:txBody>
      </p:sp>
    </p:spTree>
    <p:extLst>
      <p:ext uri="{BB962C8B-B14F-4D97-AF65-F5344CB8AC3E}">
        <p14:creationId xmlns:p14="http://schemas.microsoft.com/office/powerpoint/2010/main" val="822989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95DD0-1EF3-F84B-B5EE-B6AD1806D372}"/>
              </a:ext>
            </a:extLst>
          </p:cNvPr>
          <p:cNvSpPr>
            <a:spLocks noGrp="1"/>
          </p:cNvSpPr>
          <p:nvPr>
            <p:ph type="title"/>
          </p:nvPr>
        </p:nvSpPr>
        <p:spPr/>
        <p:txBody>
          <a:bodyPr/>
          <a:lstStyle/>
          <a:p>
            <a:r>
              <a:rPr lang="en-US" dirty="0"/>
              <a:t>Structure of DNA</a:t>
            </a:r>
          </a:p>
        </p:txBody>
      </p:sp>
      <p:sp>
        <p:nvSpPr>
          <p:cNvPr id="3" name="Content Placeholder 2">
            <a:extLst>
              <a:ext uri="{FF2B5EF4-FFF2-40B4-BE49-F238E27FC236}">
                <a16:creationId xmlns:a16="http://schemas.microsoft.com/office/drawing/2014/main" id="{B0EB4C86-C066-8842-8925-A881EF459D72}"/>
              </a:ext>
            </a:extLst>
          </p:cNvPr>
          <p:cNvSpPr>
            <a:spLocks noGrp="1"/>
          </p:cNvSpPr>
          <p:nvPr>
            <p:ph idx="1"/>
          </p:nvPr>
        </p:nvSpPr>
        <p:spPr/>
        <p:txBody>
          <a:bodyPr/>
          <a:lstStyle/>
          <a:p>
            <a:pPr marL="0" indent="0">
              <a:buNone/>
            </a:pPr>
            <a:r>
              <a:rPr lang="en-GB" dirty="0"/>
              <a:t>This video covers: </a:t>
            </a:r>
          </a:p>
          <a:p>
            <a:pPr marL="0" indent="0">
              <a:buNone/>
            </a:pPr>
            <a:r>
              <a:rPr lang="en-GB" dirty="0"/>
              <a:t>The structure of DNA </a:t>
            </a:r>
          </a:p>
          <a:p>
            <a:pPr marL="0" indent="0">
              <a:buNone/>
            </a:pPr>
            <a:r>
              <a:rPr lang="en-GB" dirty="0"/>
              <a:t>What nucleotides are</a:t>
            </a:r>
            <a:endParaRPr lang="en-US" dirty="0">
              <a:hlinkClick r:id="rId2"/>
            </a:endParaRPr>
          </a:p>
          <a:p>
            <a:pPr marL="0" indent="0">
              <a:buNone/>
            </a:pPr>
            <a:endParaRPr lang="en-US" dirty="0">
              <a:hlinkClick r:id="rId2"/>
            </a:endParaRPr>
          </a:p>
          <a:p>
            <a:pPr marL="0" indent="0">
              <a:buNone/>
            </a:pPr>
            <a:r>
              <a:rPr lang="en-US" dirty="0">
                <a:hlinkClick r:id="rId2"/>
              </a:rPr>
              <a:t>https://www.youtube.com/watch?v=T6_wKPAbf2k</a:t>
            </a:r>
            <a:r>
              <a:rPr lang="en-US" dirty="0"/>
              <a:t> </a:t>
            </a:r>
          </a:p>
        </p:txBody>
      </p:sp>
    </p:spTree>
    <p:extLst>
      <p:ext uri="{BB962C8B-B14F-4D97-AF65-F5344CB8AC3E}">
        <p14:creationId xmlns:p14="http://schemas.microsoft.com/office/powerpoint/2010/main" val="390816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0FB74-82AB-DD45-A1FF-E3A7542735CC}"/>
              </a:ext>
            </a:extLst>
          </p:cNvPr>
          <p:cNvSpPr>
            <a:spLocks noGrp="1"/>
          </p:cNvSpPr>
          <p:nvPr>
            <p:ph type="title"/>
          </p:nvPr>
        </p:nvSpPr>
        <p:spPr/>
        <p:txBody>
          <a:bodyPr/>
          <a:lstStyle/>
          <a:p>
            <a:r>
              <a:rPr lang="en-US" dirty="0"/>
              <a:t>DNA, genes and chromosomes</a:t>
            </a:r>
          </a:p>
        </p:txBody>
      </p:sp>
      <p:sp>
        <p:nvSpPr>
          <p:cNvPr id="3" name="Content Placeholder 2">
            <a:extLst>
              <a:ext uri="{FF2B5EF4-FFF2-40B4-BE49-F238E27FC236}">
                <a16:creationId xmlns:a16="http://schemas.microsoft.com/office/drawing/2014/main" id="{AF7795F2-D730-0E4D-AF76-E3E5606BF7C3}"/>
              </a:ext>
            </a:extLst>
          </p:cNvPr>
          <p:cNvSpPr>
            <a:spLocks noGrp="1"/>
          </p:cNvSpPr>
          <p:nvPr>
            <p:ph idx="1"/>
          </p:nvPr>
        </p:nvSpPr>
        <p:spPr/>
        <p:txBody>
          <a:bodyPr/>
          <a:lstStyle/>
          <a:p>
            <a:pPr marL="0" indent="0">
              <a:buNone/>
            </a:pPr>
            <a:r>
              <a:rPr lang="en-GB" dirty="0"/>
              <a:t>In this video we recap chromosomes and then explain what DNA is, what genes and the genome are, and how we can use them to track the migrations of early humans.</a:t>
            </a:r>
          </a:p>
          <a:p>
            <a:pPr marL="0" indent="0">
              <a:buNone/>
            </a:pPr>
            <a:endParaRPr lang="en-GB" dirty="0"/>
          </a:p>
          <a:p>
            <a:pPr marL="0" indent="0">
              <a:buNone/>
            </a:pPr>
            <a:r>
              <a:rPr lang="en-US" dirty="0">
                <a:hlinkClick r:id="rId2"/>
              </a:rPr>
              <a:t>https://www.youtube.com/watch?v=wv1TQXBQ6wQ</a:t>
            </a:r>
            <a:r>
              <a:rPr lang="en-US" dirty="0"/>
              <a:t> </a:t>
            </a:r>
          </a:p>
        </p:txBody>
      </p:sp>
    </p:spTree>
    <p:extLst>
      <p:ext uri="{BB962C8B-B14F-4D97-AF65-F5344CB8AC3E}">
        <p14:creationId xmlns:p14="http://schemas.microsoft.com/office/powerpoint/2010/main" val="15618919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6E2E0-A5C7-8841-B454-D5513E8A69C1}"/>
              </a:ext>
            </a:extLst>
          </p:cNvPr>
          <p:cNvSpPr>
            <a:spLocks noGrp="1"/>
          </p:cNvSpPr>
          <p:nvPr>
            <p:ph type="title"/>
          </p:nvPr>
        </p:nvSpPr>
        <p:spPr/>
        <p:txBody>
          <a:bodyPr/>
          <a:lstStyle/>
          <a:p>
            <a:r>
              <a:rPr lang="en-US" dirty="0"/>
              <a:t>Genes and alleles. </a:t>
            </a:r>
          </a:p>
        </p:txBody>
      </p:sp>
      <p:sp>
        <p:nvSpPr>
          <p:cNvPr id="3" name="Content Placeholder 2">
            <a:extLst>
              <a:ext uri="{FF2B5EF4-FFF2-40B4-BE49-F238E27FC236}">
                <a16:creationId xmlns:a16="http://schemas.microsoft.com/office/drawing/2014/main" id="{CB421FEF-B0A9-8648-A86B-0D9B67F77304}"/>
              </a:ext>
            </a:extLst>
          </p:cNvPr>
          <p:cNvSpPr>
            <a:spLocks noGrp="1"/>
          </p:cNvSpPr>
          <p:nvPr>
            <p:ph idx="1"/>
          </p:nvPr>
        </p:nvSpPr>
        <p:spPr/>
        <p:txBody>
          <a:bodyPr/>
          <a:lstStyle/>
          <a:p>
            <a:pPr marL="0" indent="0">
              <a:buNone/>
            </a:pPr>
            <a:r>
              <a:rPr lang="en-GB" dirty="0"/>
              <a:t>There are load of terms to know about DNA, and in this video we explain all the main ones - genes, alleles, homozygous and heterozygous, dominant and recessive, genotype and phenotype. Along the way we'll see how genes and inheritance really works.</a:t>
            </a:r>
          </a:p>
          <a:p>
            <a:pPr marL="0" indent="0">
              <a:buNone/>
            </a:pPr>
            <a:endParaRPr lang="en-GB" dirty="0"/>
          </a:p>
          <a:p>
            <a:pPr marL="0" indent="0">
              <a:buNone/>
            </a:pPr>
            <a:r>
              <a:rPr lang="en-US" dirty="0">
                <a:hlinkClick r:id="rId2"/>
              </a:rPr>
              <a:t>https://www.youtube.com/watch?v=zNEtVaNQ0s8</a:t>
            </a:r>
            <a:r>
              <a:rPr lang="en-US" dirty="0"/>
              <a:t> </a:t>
            </a:r>
          </a:p>
        </p:txBody>
      </p:sp>
    </p:spTree>
    <p:extLst>
      <p:ext uri="{BB962C8B-B14F-4D97-AF65-F5344CB8AC3E}">
        <p14:creationId xmlns:p14="http://schemas.microsoft.com/office/powerpoint/2010/main" val="3370169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F71D6-093E-CB4A-8F9C-BF52BB98CB8A}"/>
              </a:ext>
            </a:extLst>
          </p:cNvPr>
          <p:cNvSpPr>
            <a:spLocks noGrp="1"/>
          </p:cNvSpPr>
          <p:nvPr>
            <p:ph type="title"/>
          </p:nvPr>
        </p:nvSpPr>
        <p:spPr/>
        <p:txBody>
          <a:bodyPr/>
          <a:lstStyle/>
          <a:p>
            <a:r>
              <a:rPr lang="en-US" dirty="0"/>
              <a:t>Inherited diseases</a:t>
            </a:r>
          </a:p>
        </p:txBody>
      </p:sp>
      <p:sp>
        <p:nvSpPr>
          <p:cNvPr id="3" name="Content Placeholder 2">
            <a:extLst>
              <a:ext uri="{FF2B5EF4-FFF2-40B4-BE49-F238E27FC236}">
                <a16:creationId xmlns:a16="http://schemas.microsoft.com/office/drawing/2014/main" id="{975BA208-740F-FE4A-9DCD-792B17B3CF6D}"/>
              </a:ext>
            </a:extLst>
          </p:cNvPr>
          <p:cNvSpPr>
            <a:spLocks noGrp="1"/>
          </p:cNvSpPr>
          <p:nvPr>
            <p:ph idx="1"/>
          </p:nvPr>
        </p:nvSpPr>
        <p:spPr/>
        <p:txBody>
          <a:bodyPr/>
          <a:lstStyle/>
          <a:p>
            <a:pPr marL="0" indent="0">
              <a:buNone/>
            </a:pPr>
            <a:r>
              <a:rPr lang="en-GB" dirty="0"/>
              <a:t>In this video we take a look at the conditions polydactyly and cystic fibrosis, and use genetic diagrams to see how they can be inherited.</a:t>
            </a:r>
          </a:p>
          <a:p>
            <a:pPr marL="0" indent="0">
              <a:buNone/>
            </a:pPr>
            <a:endParaRPr lang="en-GB" dirty="0"/>
          </a:p>
          <a:p>
            <a:pPr marL="0" indent="0">
              <a:buNone/>
            </a:pPr>
            <a:r>
              <a:rPr lang="en-US" dirty="0">
                <a:hlinkClick r:id="rId2"/>
              </a:rPr>
              <a:t>https://www.youtube.com/watch?v=sYPwWHszLDo</a:t>
            </a:r>
            <a:r>
              <a:rPr lang="en-US" dirty="0"/>
              <a:t> </a:t>
            </a:r>
          </a:p>
        </p:txBody>
      </p:sp>
    </p:spTree>
    <p:extLst>
      <p:ext uri="{BB962C8B-B14F-4D97-AF65-F5344CB8AC3E}">
        <p14:creationId xmlns:p14="http://schemas.microsoft.com/office/powerpoint/2010/main" val="17085898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5E477-CCA7-A742-B066-6BF84A1D9B02}"/>
              </a:ext>
            </a:extLst>
          </p:cNvPr>
          <p:cNvSpPr>
            <a:spLocks noGrp="1"/>
          </p:cNvSpPr>
          <p:nvPr>
            <p:ph type="title"/>
          </p:nvPr>
        </p:nvSpPr>
        <p:spPr/>
        <p:txBody>
          <a:bodyPr/>
          <a:lstStyle/>
          <a:p>
            <a:r>
              <a:rPr lang="en-US" dirty="0"/>
              <a:t>Genetic diagrams</a:t>
            </a:r>
          </a:p>
        </p:txBody>
      </p:sp>
      <p:sp>
        <p:nvSpPr>
          <p:cNvPr id="3" name="Content Placeholder 2">
            <a:extLst>
              <a:ext uri="{FF2B5EF4-FFF2-40B4-BE49-F238E27FC236}">
                <a16:creationId xmlns:a16="http://schemas.microsoft.com/office/drawing/2014/main" id="{E9C73849-EB8D-5A43-A177-A3D60C477275}"/>
              </a:ext>
            </a:extLst>
          </p:cNvPr>
          <p:cNvSpPr>
            <a:spLocks noGrp="1"/>
          </p:cNvSpPr>
          <p:nvPr>
            <p:ph idx="1"/>
          </p:nvPr>
        </p:nvSpPr>
        <p:spPr/>
        <p:txBody>
          <a:bodyPr/>
          <a:lstStyle/>
          <a:p>
            <a:pPr marL="0" indent="0">
              <a:buNone/>
            </a:pPr>
            <a:r>
              <a:rPr lang="en-GB" dirty="0"/>
              <a:t>To show how inheritance works we can use genetic diagrams and punnet squares. This video explores two examples to demonstrate everything you need know about them!</a:t>
            </a:r>
            <a:endParaRPr lang="en-US" dirty="0"/>
          </a:p>
          <a:p>
            <a:pPr marL="0" indent="0">
              <a:buNone/>
            </a:pPr>
            <a:endParaRPr lang="en-US" dirty="0"/>
          </a:p>
          <a:p>
            <a:pPr marL="0" indent="0">
              <a:buNone/>
            </a:pPr>
            <a:r>
              <a:rPr lang="en-US" dirty="0">
                <a:hlinkClick r:id="rId2"/>
              </a:rPr>
              <a:t>https://www.youtube.com/watch?v=mvWy5lbUoHA</a:t>
            </a:r>
            <a:r>
              <a:rPr lang="en-US" dirty="0"/>
              <a:t> </a:t>
            </a:r>
          </a:p>
        </p:txBody>
      </p:sp>
    </p:spTree>
    <p:extLst>
      <p:ext uri="{BB962C8B-B14F-4D97-AF65-F5344CB8AC3E}">
        <p14:creationId xmlns:p14="http://schemas.microsoft.com/office/powerpoint/2010/main" val="19348624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2F885-8872-3B4B-B9C0-80377FD57212}"/>
              </a:ext>
            </a:extLst>
          </p:cNvPr>
          <p:cNvSpPr>
            <a:spLocks noGrp="1"/>
          </p:cNvSpPr>
          <p:nvPr>
            <p:ph type="title"/>
          </p:nvPr>
        </p:nvSpPr>
        <p:spPr/>
        <p:txBody>
          <a:bodyPr/>
          <a:lstStyle/>
          <a:p>
            <a:r>
              <a:rPr lang="en-US" dirty="0"/>
              <a:t>Genetic mutations</a:t>
            </a:r>
          </a:p>
        </p:txBody>
      </p:sp>
      <p:sp>
        <p:nvSpPr>
          <p:cNvPr id="3" name="Content Placeholder 2">
            <a:extLst>
              <a:ext uri="{FF2B5EF4-FFF2-40B4-BE49-F238E27FC236}">
                <a16:creationId xmlns:a16="http://schemas.microsoft.com/office/drawing/2014/main" id="{0BD57B79-C230-F740-8BBD-1B95DF3753B3}"/>
              </a:ext>
            </a:extLst>
          </p:cNvPr>
          <p:cNvSpPr>
            <a:spLocks noGrp="1"/>
          </p:cNvSpPr>
          <p:nvPr>
            <p:ph idx="1"/>
          </p:nvPr>
        </p:nvSpPr>
        <p:spPr/>
        <p:txBody>
          <a:bodyPr/>
          <a:lstStyle/>
          <a:p>
            <a:pPr marL="0" indent="0">
              <a:buNone/>
            </a:pPr>
            <a:r>
              <a:rPr lang="en-GB" dirty="0"/>
              <a:t>This video covers: - What genetic mutations are - What causes mutations e.g. carcinogens and harmful radiation</a:t>
            </a:r>
            <a:endParaRPr lang="en-US" dirty="0">
              <a:hlinkClick r:id="rId2"/>
            </a:endParaRPr>
          </a:p>
          <a:p>
            <a:pPr marL="0" indent="0">
              <a:buNone/>
            </a:pPr>
            <a:endParaRPr lang="en-US" dirty="0">
              <a:hlinkClick r:id="rId2"/>
            </a:endParaRPr>
          </a:p>
          <a:p>
            <a:pPr marL="0" indent="0">
              <a:buNone/>
            </a:pPr>
            <a:r>
              <a:rPr lang="en-US" dirty="0">
                <a:hlinkClick r:id="rId2"/>
              </a:rPr>
              <a:t>https://www.youtube.com/watch?v=3jwDl7nYBPM</a:t>
            </a:r>
            <a:endParaRPr lang="en-US" dirty="0"/>
          </a:p>
          <a:p>
            <a:pPr marL="0" indent="0">
              <a:buNone/>
            </a:pPr>
            <a:endParaRPr lang="en-US" dirty="0"/>
          </a:p>
        </p:txBody>
      </p:sp>
    </p:spTree>
    <p:extLst>
      <p:ext uri="{BB962C8B-B14F-4D97-AF65-F5344CB8AC3E}">
        <p14:creationId xmlns:p14="http://schemas.microsoft.com/office/powerpoint/2010/main" val="34580292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1FB3C-EABE-7241-AAB9-55F9AB393106}"/>
              </a:ext>
            </a:extLst>
          </p:cNvPr>
          <p:cNvSpPr>
            <a:spLocks noGrp="1"/>
          </p:cNvSpPr>
          <p:nvPr>
            <p:ph type="title"/>
          </p:nvPr>
        </p:nvSpPr>
        <p:spPr/>
        <p:txBody>
          <a:bodyPr/>
          <a:lstStyle/>
          <a:p>
            <a:r>
              <a:rPr lang="en-US" dirty="0"/>
              <a:t>Brain</a:t>
            </a:r>
          </a:p>
        </p:txBody>
      </p:sp>
      <p:sp>
        <p:nvSpPr>
          <p:cNvPr id="3" name="Content Placeholder 2">
            <a:extLst>
              <a:ext uri="{FF2B5EF4-FFF2-40B4-BE49-F238E27FC236}">
                <a16:creationId xmlns:a16="http://schemas.microsoft.com/office/drawing/2014/main" id="{D53EA2FB-028B-B24A-8CE7-312A78770F74}"/>
              </a:ext>
            </a:extLst>
          </p:cNvPr>
          <p:cNvSpPr>
            <a:spLocks noGrp="1"/>
          </p:cNvSpPr>
          <p:nvPr>
            <p:ph idx="1"/>
          </p:nvPr>
        </p:nvSpPr>
        <p:spPr/>
        <p:txBody>
          <a:bodyPr/>
          <a:lstStyle/>
          <a:p>
            <a:pPr marL="0" indent="0">
              <a:buNone/>
            </a:pPr>
            <a:r>
              <a:rPr lang="en-GB" dirty="0"/>
              <a:t>This video covers: - What the brain is and what it does - The different parts of the brain</a:t>
            </a:r>
          </a:p>
          <a:p>
            <a:pPr marL="0" indent="0">
              <a:buNone/>
            </a:pPr>
            <a:endParaRPr lang="en-US" dirty="0">
              <a:hlinkClick r:id="rId2"/>
            </a:endParaRPr>
          </a:p>
          <a:p>
            <a:pPr marL="0" indent="0">
              <a:buNone/>
            </a:pPr>
            <a:r>
              <a:rPr lang="en-US" dirty="0">
                <a:hlinkClick r:id="rId2"/>
              </a:rPr>
              <a:t>https://www.youtube.com/watch?v=jvIr7b0roYI</a:t>
            </a:r>
            <a:r>
              <a:rPr lang="en-US" dirty="0"/>
              <a:t> </a:t>
            </a:r>
          </a:p>
        </p:txBody>
      </p:sp>
    </p:spTree>
    <p:extLst>
      <p:ext uri="{BB962C8B-B14F-4D97-AF65-F5344CB8AC3E}">
        <p14:creationId xmlns:p14="http://schemas.microsoft.com/office/powerpoint/2010/main" val="12375318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A6979-E8D2-354F-920D-943D74F6B2BF}"/>
              </a:ext>
            </a:extLst>
          </p:cNvPr>
          <p:cNvSpPr>
            <a:spLocks noGrp="1"/>
          </p:cNvSpPr>
          <p:nvPr>
            <p:ph type="title"/>
          </p:nvPr>
        </p:nvSpPr>
        <p:spPr/>
        <p:txBody>
          <a:bodyPr/>
          <a:lstStyle/>
          <a:p>
            <a:r>
              <a:rPr lang="en-US" dirty="0"/>
              <a:t>Homeostasis</a:t>
            </a:r>
          </a:p>
        </p:txBody>
      </p:sp>
      <p:sp>
        <p:nvSpPr>
          <p:cNvPr id="3" name="Content Placeholder 2">
            <a:extLst>
              <a:ext uri="{FF2B5EF4-FFF2-40B4-BE49-F238E27FC236}">
                <a16:creationId xmlns:a16="http://schemas.microsoft.com/office/drawing/2014/main" id="{E164DAFD-8CCD-5F42-94EF-5F492E30351A}"/>
              </a:ext>
            </a:extLst>
          </p:cNvPr>
          <p:cNvSpPr>
            <a:spLocks noGrp="1"/>
          </p:cNvSpPr>
          <p:nvPr>
            <p:ph idx="1"/>
          </p:nvPr>
        </p:nvSpPr>
        <p:spPr/>
        <p:txBody>
          <a:bodyPr/>
          <a:lstStyle/>
          <a:p>
            <a:pPr marL="0" indent="0">
              <a:buNone/>
            </a:pPr>
            <a:r>
              <a:rPr lang="en-GB" dirty="0"/>
              <a:t>How does your body regulate your internal conditions? How does it detect changes and respond to them? What is an automatic control system and how does it use negative feedback?</a:t>
            </a:r>
            <a:endParaRPr lang="en-US" dirty="0">
              <a:hlinkClick r:id="rId2"/>
            </a:endParaRPr>
          </a:p>
          <a:p>
            <a:pPr marL="0" indent="0">
              <a:buNone/>
            </a:pPr>
            <a:endParaRPr lang="en-US" dirty="0">
              <a:hlinkClick r:id="rId2"/>
            </a:endParaRPr>
          </a:p>
          <a:p>
            <a:pPr marL="0" indent="0">
              <a:buNone/>
            </a:pPr>
            <a:r>
              <a:rPr lang="en-US" dirty="0">
                <a:hlinkClick r:id="rId2"/>
              </a:rPr>
              <a:t>https://www.youtube.com/watch?v=XMsJ-3qRVJM</a:t>
            </a:r>
            <a:r>
              <a:rPr lang="en-US" dirty="0"/>
              <a:t> </a:t>
            </a:r>
          </a:p>
        </p:txBody>
      </p:sp>
    </p:spTree>
    <p:extLst>
      <p:ext uri="{BB962C8B-B14F-4D97-AF65-F5344CB8AC3E}">
        <p14:creationId xmlns:p14="http://schemas.microsoft.com/office/powerpoint/2010/main" val="3108075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A1E35-1016-134F-86EF-B3F98C338D6B}"/>
              </a:ext>
            </a:extLst>
          </p:cNvPr>
          <p:cNvSpPr>
            <a:spLocks noGrp="1"/>
          </p:cNvSpPr>
          <p:nvPr>
            <p:ph type="title"/>
          </p:nvPr>
        </p:nvSpPr>
        <p:spPr/>
        <p:txBody>
          <a:bodyPr/>
          <a:lstStyle/>
          <a:p>
            <a:r>
              <a:rPr lang="en-US" dirty="0"/>
              <a:t>Blood glucose levels</a:t>
            </a:r>
          </a:p>
        </p:txBody>
      </p:sp>
      <p:sp>
        <p:nvSpPr>
          <p:cNvPr id="3" name="Content Placeholder 2">
            <a:extLst>
              <a:ext uri="{FF2B5EF4-FFF2-40B4-BE49-F238E27FC236}">
                <a16:creationId xmlns:a16="http://schemas.microsoft.com/office/drawing/2014/main" id="{E1FE0631-DBD7-FF4B-BA9D-301C312F4E2A}"/>
              </a:ext>
            </a:extLst>
          </p:cNvPr>
          <p:cNvSpPr>
            <a:spLocks noGrp="1"/>
          </p:cNvSpPr>
          <p:nvPr>
            <p:ph idx="1"/>
          </p:nvPr>
        </p:nvSpPr>
        <p:spPr/>
        <p:txBody>
          <a:bodyPr/>
          <a:lstStyle/>
          <a:p>
            <a:pPr marL="0" indent="0">
              <a:buNone/>
            </a:pPr>
            <a:r>
              <a:rPr lang="en-GB" dirty="0"/>
              <a:t>Learn how the body controls it's blood glucose concentration using the hormones insulin and glucagon. We'll also see how these two hormones interact in a negative feedback loop.</a:t>
            </a:r>
            <a:endParaRPr lang="en-US" dirty="0">
              <a:hlinkClick r:id="rId2"/>
            </a:endParaRPr>
          </a:p>
          <a:p>
            <a:pPr marL="0" indent="0">
              <a:buNone/>
            </a:pPr>
            <a:endParaRPr lang="en-US" dirty="0">
              <a:hlinkClick r:id="rId2"/>
            </a:endParaRPr>
          </a:p>
          <a:p>
            <a:pPr marL="0" indent="0">
              <a:buNone/>
            </a:pPr>
            <a:r>
              <a:rPr lang="en-US" dirty="0">
                <a:hlinkClick r:id="rId2"/>
              </a:rPr>
              <a:t>https://www.youtube.com/watch?v=OHrX3X3LGzI</a:t>
            </a:r>
            <a:r>
              <a:rPr lang="en-US" dirty="0"/>
              <a:t> </a:t>
            </a:r>
          </a:p>
        </p:txBody>
      </p:sp>
    </p:spTree>
    <p:extLst>
      <p:ext uri="{BB962C8B-B14F-4D97-AF65-F5344CB8AC3E}">
        <p14:creationId xmlns:p14="http://schemas.microsoft.com/office/powerpoint/2010/main" val="40186536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02BD6-D08F-2E4B-897E-34EE1E7CBDC1}"/>
              </a:ext>
            </a:extLst>
          </p:cNvPr>
          <p:cNvSpPr>
            <a:spLocks noGrp="1"/>
          </p:cNvSpPr>
          <p:nvPr>
            <p:ph type="title"/>
          </p:nvPr>
        </p:nvSpPr>
        <p:spPr/>
        <p:txBody>
          <a:bodyPr/>
          <a:lstStyle/>
          <a:p>
            <a:r>
              <a:rPr lang="en-US" dirty="0"/>
              <a:t>Endocrine system</a:t>
            </a:r>
          </a:p>
        </p:txBody>
      </p:sp>
      <p:sp>
        <p:nvSpPr>
          <p:cNvPr id="3" name="Content Placeholder 2">
            <a:extLst>
              <a:ext uri="{FF2B5EF4-FFF2-40B4-BE49-F238E27FC236}">
                <a16:creationId xmlns:a16="http://schemas.microsoft.com/office/drawing/2014/main" id="{75B0D90C-AA03-464C-9112-125D2DA09DAF}"/>
              </a:ext>
            </a:extLst>
          </p:cNvPr>
          <p:cNvSpPr>
            <a:spLocks noGrp="1"/>
          </p:cNvSpPr>
          <p:nvPr>
            <p:ph idx="1"/>
          </p:nvPr>
        </p:nvSpPr>
        <p:spPr/>
        <p:txBody>
          <a:bodyPr/>
          <a:lstStyle/>
          <a:p>
            <a:pPr marL="0" indent="0">
              <a:buNone/>
            </a:pPr>
            <a:r>
              <a:rPr lang="en-GB" dirty="0"/>
              <a:t>The endocrine system is a collection of glands that secrete hormones. Learn all about the different glands you need to know, and how hormones work.</a:t>
            </a:r>
            <a:endParaRPr lang="en-US" dirty="0">
              <a:hlinkClick r:id="rId2"/>
            </a:endParaRPr>
          </a:p>
          <a:p>
            <a:pPr marL="0" indent="0">
              <a:buNone/>
            </a:pPr>
            <a:endParaRPr lang="en-US" dirty="0">
              <a:hlinkClick r:id="rId2"/>
            </a:endParaRPr>
          </a:p>
          <a:p>
            <a:pPr marL="0" indent="0">
              <a:buNone/>
            </a:pPr>
            <a:r>
              <a:rPr lang="en-US" dirty="0">
                <a:hlinkClick r:id="rId2"/>
              </a:rPr>
              <a:t>https://www.youtube.com/watch?v=BvpPCn1rwsw</a:t>
            </a:r>
            <a:r>
              <a:rPr lang="en-US" dirty="0"/>
              <a:t> </a:t>
            </a:r>
          </a:p>
        </p:txBody>
      </p:sp>
    </p:spTree>
    <p:extLst>
      <p:ext uri="{BB962C8B-B14F-4D97-AF65-F5344CB8AC3E}">
        <p14:creationId xmlns:p14="http://schemas.microsoft.com/office/powerpoint/2010/main" val="13308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E3EAC-64AD-8947-A209-5F2BFA537F9A}"/>
              </a:ext>
            </a:extLst>
          </p:cNvPr>
          <p:cNvSpPr>
            <a:spLocks noGrp="1"/>
          </p:cNvSpPr>
          <p:nvPr>
            <p:ph type="title"/>
          </p:nvPr>
        </p:nvSpPr>
        <p:spPr/>
        <p:txBody>
          <a:bodyPr/>
          <a:lstStyle/>
          <a:p>
            <a:r>
              <a:rPr lang="en-US" dirty="0"/>
              <a:t>Temperature regulation</a:t>
            </a:r>
          </a:p>
        </p:txBody>
      </p:sp>
      <p:sp>
        <p:nvSpPr>
          <p:cNvPr id="3" name="Content Placeholder 2">
            <a:extLst>
              <a:ext uri="{FF2B5EF4-FFF2-40B4-BE49-F238E27FC236}">
                <a16:creationId xmlns:a16="http://schemas.microsoft.com/office/drawing/2014/main" id="{C7BF364A-68D5-5641-8650-3948F86C8AE5}"/>
              </a:ext>
            </a:extLst>
          </p:cNvPr>
          <p:cNvSpPr>
            <a:spLocks noGrp="1"/>
          </p:cNvSpPr>
          <p:nvPr>
            <p:ph idx="1"/>
          </p:nvPr>
        </p:nvSpPr>
        <p:spPr/>
        <p:txBody>
          <a:bodyPr/>
          <a:lstStyle/>
          <a:p>
            <a:pPr marL="0" indent="0">
              <a:buNone/>
            </a:pPr>
            <a:r>
              <a:rPr lang="en-GB" dirty="0"/>
              <a:t>This video covers: - Why we need to regulate our body temperature - How the thermoregulatory centre in the brain works - How we warm ourselves up when we're too cold - How we cool ourselves down when we're too hot Exam board specific info: AQA - Separate/triple science only IGCSE Edexcel - Everything is relevant to your course! Edexcel - Separate/triple science only OCR 21st Century - Separate/triple science only OCR Gateway - Separate/triple science only </a:t>
            </a:r>
            <a:endParaRPr lang="en-US" dirty="0">
              <a:hlinkClick r:id="rId2"/>
            </a:endParaRPr>
          </a:p>
          <a:p>
            <a:pPr marL="0" indent="0">
              <a:buNone/>
            </a:pPr>
            <a:endParaRPr lang="en-US" dirty="0">
              <a:hlinkClick r:id="rId2"/>
            </a:endParaRPr>
          </a:p>
          <a:p>
            <a:pPr marL="0" indent="0">
              <a:buNone/>
            </a:pPr>
            <a:r>
              <a:rPr lang="en-US" dirty="0">
                <a:hlinkClick r:id="rId2"/>
              </a:rPr>
              <a:t>https://www.youtube.com/watch?v=IGsQi0JZUTw</a:t>
            </a:r>
            <a:r>
              <a:rPr lang="en-US" dirty="0"/>
              <a:t> </a:t>
            </a:r>
          </a:p>
        </p:txBody>
      </p:sp>
    </p:spTree>
    <p:extLst>
      <p:ext uri="{BB962C8B-B14F-4D97-AF65-F5344CB8AC3E}">
        <p14:creationId xmlns:p14="http://schemas.microsoft.com/office/powerpoint/2010/main" val="37583091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7B5B0-1CAB-804D-9AFA-EA40B3C201AE}"/>
              </a:ext>
            </a:extLst>
          </p:cNvPr>
          <p:cNvSpPr>
            <a:spLocks noGrp="1"/>
          </p:cNvSpPr>
          <p:nvPr>
            <p:ph type="title"/>
          </p:nvPr>
        </p:nvSpPr>
        <p:spPr/>
        <p:txBody>
          <a:bodyPr/>
          <a:lstStyle/>
          <a:p>
            <a:r>
              <a:rPr lang="en-US" dirty="0"/>
              <a:t>Involuntary and voluntary actions</a:t>
            </a:r>
          </a:p>
        </p:txBody>
      </p:sp>
      <p:sp>
        <p:nvSpPr>
          <p:cNvPr id="3" name="Subtitle 2">
            <a:extLst>
              <a:ext uri="{FF2B5EF4-FFF2-40B4-BE49-F238E27FC236}">
                <a16:creationId xmlns:a16="http://schemas.microsoft.com/office/drawing/2014/main" id="{7B29744F-E0B6-4045-BBE4-58D77180B33A}"/>
              </a:ext>
            </a:extLst>
          </p:cNvPr>
          <p:cNvSpPr>
            <a:spLocks noGrp="1"/>
          </p:cNvSpPr>
          <p:nvPr>
            <p:ph idx="1"/>
          </p:nvPr>
        </p:nvSpPr>
        <p:spPr/>
        <p:txBody>
          <a:bodyPr/>
          <a:lstStyle/>
          <a:p>
            <a:pPr marL="0" indent="0">
              <a:buNone/>
            </a:pPr>
            <a:r>
              <a:rPr lang="en-GB" dirty="0"/>
              <a:t>The nervous system consists of the brain, spinal cord and nerves, this is the most vital system of your body. Its purpose is to coordinate and regulate all the communication and processes within your body as well as help you adapt to your ever changing environment.</a:t>
            </a:r>
            <a:endParaRPr lang="en-US" dirty="0">
              <a:hlinkClick r:id="rId2"/>
            </a:endParaRPr>
          </a:p>
          <a:p>
            <a:pPr marL="0" indent="0">
              <a:buNone/>
            </a:pPr>
            <a:endParaRPr lang="en-US" dirty="0">
              <a:hlinkClick r:id="rId2"/>
            </a:endParaRPr>
          </a:p>
          <a:p>
            <a:pPr marL="0" indent="0">
              <a:buNone/>
            </a:pPr>
            <a:r>
              <a:rPr lang="en-US" dirty="0">
                <a:hlinkClick r:id="rId2"/>
              </a:rPr>
              <a:t>https://www.youtube.com/watch?v=QSXzzszM93Q</a:t>
            </a:r>
            <a:r>
              <a:rPr lang="en-US" dirty="0"/>
              <a:t> </a:t>
            </a:r>
          </a:p>
        </p:txBody>
      </p:sp>
    </p:spTree>
    <p:extLst>
      <p:ext uri="{BB962C8B-B14F-4D97-AF65-F5344CB8AC3E}">
        <p14:creationId xmlns:p14="http://schemas.microsoft.com/office/powerpoint/2010/main" val="39190197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3B79C-1B7D-E348-BE95-63F70E1050D2}"/>
              </a:ext>
            </a:extLst>
          </p:cNvPr>
          <p:cNvSpPr>
            <a:spLocks noGrp="1"/>
          </p:cNvSpPr>
          <p:nvPr>
            <p:ph type="title"/>
          </p:nvPr>
        </p:nvSpPr>
        <p:spPr/>
        <p:txBody>
          <a:bodyPr/>
          <a:lstStyle/>
          <a:p>
            <a:r>
              <a:rPr lang="en-US" dirty="0"/>
              <a:t>Nervous system and reflex arc.</a:t>
            </a:r>
          </a:p>
        </p:txBody>
      </p:sp>
      <p:sp>
        <p:nvSpPr>
          <p:cNvPr id="3" name="Content Placeholder 2">
            <a:extLst>
              <a:ext uri="{FF2B5EF4-FFF2-40B4-BE49-F238E27FC236}">
                <a16:creationId xmlns:a16="http://schemas.microsoft.com/office/drawing/2014/main" id="{6A9BF557-9EA6-C54F-8BE7-27E57BCEB647}"/>
              </a:ext>
            </a:extLst>
          </p:cNvPr>
          <p:cNvSpPr>
            <a:spLocks noGrp="1"/>
          </p:cNvSpPr>
          <p:nvPr>
            <p:ph idx="1"/>
          </p:nvPr>
        </p:nvSpPr>
        <p:spPr/>
        <p:txBody>
          <a:bodyPr/>
          <a:lstStyle/>
          <a:p>
            <a:pPr marL="0" indent="0">
              <a:buNone/>
            </a:pPr>
            <a:r>
              <a:rPr lang="en-GB" dirty="0"/>
              <a:t>In this video we cover what the nervous system is, how it relies on nerve cells and synapses, and what a reflex arc is.</a:t>
            </a:r>
            <a:endParaRPr lang="en-US" dirty="0">
              <a:hlinkClick r:id="rId2"/>
            </a:endParaRPr>
          </a:p>
          <a:p>
            <a:pPr marL="0" indent="0">
              <a:buNone/>
            </a:pPr>
            <a:endParaRPr lang="en-US" dirty="0">
              <a:hlinkClick r:id="rId2"/>
            </a:endParaRPr>
          </a:p>
          <a:p>
            <a:pPr marL="0" indent="0">
              <a:buNone/>
            </a:pPr>
            <a:r>
              <a:rPr lang="en-US" dirty="0">
                <a:hlinkClick r:id="rId2"/>
              </a:rPr>
              <a:t>https://www.youtube.com/watch?v=HiuXfbwND9s&amp;t=12s</a:t>
            </a:r>
            <a:r>
              <a:rPr lang="en-US" dirty="0"/>
              <a:t> </a:t>
            </a:r>
          </a:p>
        </p:txBody>
      </p:sp>
    </p:spTree>
    <p:extLst>
      <p:ext uri="{BB962C8B-B14F-4D97-AF65-F5344CB8AC3E}">
        <p14:creationId xmlns:p14="http://schemas.microsoft.com/office/powerpoint/2010/main" val="8254492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83A4A-FB9C-4245-9299-ED5F979B06DF}"/>
              </a:ext>
            </a:extLst>
          </p:cNvPr>
          <p:cNvSpPr>
            <a:spLocks noGrp="1"/>
          </p:cNvSpPr>
          <p:nvPr>
            <p:ph type="ctrTitle"/>
          </p:nvPr>
        </p:nvSpPr>
        <p:spPr/>
        <p:txBody>
          <a:bodyPr/>
          <a:lstStyle/>
          <a:p>
            <a:r>
              <a:rPr lang="en-US" dirty="0"/>
              <a:t>Chemistry videos unit 1</a:t>
            </a:r>
          </a:p>
        </p:txBody>
      </p:sp>
      <p:sp>
        <p:nvSpPr>
          <p:cNvPr id="4" name="Subtitle 3">
            <a:extLst>
              <a:ext uri="{FF2B5EF4-FFF2-40B4-BE49-F238E27FC236}">
                <a16:creationId xmlns:a16="http://schemas.microsoft.com/office/drawing/2014/main" id="{BBA4B5FA-999F-4748-B41C-22711271C489}"/>
              </a:ext>
            </a:extLst>
          </p:cNvPr>
          <p:cNvSpPr>
            <a:spLocks noGrp="1"/>
          </p:cNvSpPr>
          <p:nvPr>
            <p:ph type="subTitle" idx="1"/>
          </p:nvPr>
        </p:nvSpPr>
        <p:spPr/>
        <p:txBody>
          <a:bodyPr/>
          <a:lstStyle/>
          <a:p>
            <a:r>
              <a:rPr lang="en-GB" dirty="0"/>
              <a:t>GCSE Chemistry playlist: </a:t>
            </a:r>
            <a:r>
              <a:rPr lang="en-GB" dirty="0">
                <a:hlinkClick r:id="rId2"/>
              </a:rPr>
              <a:t>https://www.youtube.com/watch?v=fN8kH...</a:t>
            </a:r>
            <a:r>
              <a:rPr lang="en-GB" dirty="0"/>
              <a:t> </a:t>
            </a:r>
          </a:p>
          <a:p>
            <a:endParaRPr lang="en-US" dirty="0"/>
          </a:p>
        </p:txBody>
      </p:sp>
    </p:spTree>
    <p:extLst>
      <p:ext uri="{BB962C8B-B14F-4D97-AF65-F5344CB8AC3E}">
        <p14:creationId xmlns:p14="http://schemas.microsoft.com/office/powerpoint/2010/main" val="5944015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17167-7ABD-B442-984B-4E0781071847}"/>
              </a:ext>
            </a:extLst>
          </p:cNvPr>
          <p:cNvSpPr>
            <a:spLocks noGrp="1"/>
          </p:cNvSpPr>
          <p:nvPr>
            <p:ph type="title"/>
          </p:nvPr>
        </p:nvSpPr>
        <p:spPr/>
        <p:txBody>
          <a:bodyPr/>
          <a:lstStyle/>
          <a:p>
            <a:r>
              <a:rPr lang="en-US" dirty="0"/>
              <a:t>1.10	Atoms #1 </a:t>
            </a:r>
          </a:p>
        </p:txBody>
      </p:sp>
      <p:sp>
        <p:nvSpPr>
          <p:cNvPr id="3" name="Content Placeholder 2">
            <a:extLst>
              <a:ext uri="{FF2B5EF4-FFF2-40B4-BE49-F238E27FC236}">
                <a16:creationId xmlns:a16="http://schemas.microsoft.com/office/drawing/2014/main" id="{13351836-F7D1-194A-8E1E-1FF1AABF65E8}"/>
              </a:ext>
            </a:extLst>
          </p:cNvPr>
          <p:cNvSpPr>
            <a:spLocks noGrp="1"/>
          </p:cNvSpPr>
          <p:nvPr>
            <p:ph idx="1"/>
          </p:nvPr>
        </p:nvSpPr>
        <p:spPr/>
        <p:txBody>
          <a:bodyPr/>
          <a:lstStyle/>
          <a:p>
            <a:pPr marL="0" indent="0">
              <a:buNone/>
            </a:pPr>
            <a:r>
              <a:rPr lang="en-GB" dirty="0"/>
              <a:t>This video looks at: </a:t>
            </a:r>
            <a:r>
              <a:rPr lang="en-GB" dirty="0">
                <a:hlinkClick r:id="rId3"/>
              </a:rPr>
              <a:t>0:29</a:t>
            </a:r>
            <a:r>
              <a:rPr lang="en-GB" dirty="0"/>
              <a:t> – </a:t>
            </a:r>
          </a:p>
          <a:p>
            <a:pPr marL="0" indent="0">
              <a:buNone/>
            </a:pPr>
            <a:r>
              <a:rPr lang="en-GB" dirty="0"/>
              <a:t>The structure of an atom </a:t>
            </a:r>
            <a:r>
              <a:rPr lang="en-GB" dirty="0">
                <a:hlinkClick r:id="rId4"/>
              </a:rPr>
              <a:t>3:22</a:t>
            </a:r>
            <a:r>
              <a:rPr lang="en-GB" dirty="0"/>
              <a:t> – </a:t>
            </a:r>
          </a:p>
          <a:p>
            <a:pPr marL="0" indent="0">
              <a:buNone/>
            </a:pPr>
            <a:r>
              <a:rPr lang="en-GB" dirty="0"/>
              <a:t>What ions are </a:t>
            </a:r>
            <a:r>
              <a:rPr lang="en-GB" dirty="0">
                <a:hlinkClick r:id="rId5"/>
              </a:rPr>
              <a:t>4:53</a:t>
            </a:r>
            <a:r>
              <a:rPr lang="en-GB" dirty="0"/>
              <a:t> – </a:t>
            </a:r>
          </a:p>
          <a:p>
            <a:pPr marL="0" indent="0">
              <a:buNone/>
            </a:pPr>
            <a:r>
              <a:rPr lang="en-GB" dirty="0"/>
              <a:t>What the nuclear symbol tells us</a:t>
            </a:r>
            <a:endParaRPr lang="en-US" dirty="0">
              <a:hlinkClick r:id="rId6"/>
            </a:endParaRPr>
          </a:p>
          <a:p>
            <a:pPr marL="0" indent="0">
              <a:buNone/>
            </a:pPr>
            <a:endParaRPr lang="en-US" dirty="0">
              <a:hlinkClick r:id="rId6"/>
            </a:endParaRPr>
          </a:p>
          <a:p>
            <a:pPr marL="0" indent="0">
              <a:buNone/>
            </a:pPr>
            <a:r>
              <a:rPr lang="en-US" dirty="0">
                <a:hlinkClick r:id="rId6"/>
              </a:rPr>
              <a:t>https://www.youtube.com/watch?v=fN8kH9Vvqo0&amp;list=PLidqqIGKox7WeOKVGHxcd69kKqtwrKl8W</a:t>
            </a:r>
            <a:r>
              <a:rPr lang="en-US" dirty="0"/>
              <a:t> </a:t>
            </a:r>
          </a:p>
        </p:txBody>
      </p:sp>
    </p:spTree>
    <p:extLst>
      <p:ext uri="{BB962C8B-B14F-4D97-AF65-F5344CB8AC3E}">
        <p14:creationId xmlns:p14="http://schemas.microsoft.com/office/powerpoint/2010/main" val="29641150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931AC-3231-AB49-ADAE-01AF4CF4D61B}"/>
              </a:ext>
            </a:extLst>
          </p:cNvPr>
          <p:cNvSpPr>
            <a:spLocks noGrp="1"/>
          </p:cNvSpPr>
          <p:nvPr>
            <p:ph type="title"/>
          </p:nvPr>
        </p:nvSpPr>
        <p:spPr/>
        <p:txBody>
          <a:bodyPr/>
          <a:lstStyle/>
          <a:p>
            <a:r>
              <a:rPr lang="en-GB" dirty="0"/>
              <a:t>1.11	Elements, Isotopes &amp; Relative Atomic Mass #2</a:t>
            </a:r>
            <a:endParaRPr lang="en-US" dirty="0"/>
          </a:p>
        </p:txBody>
      </p:sp>
      <p:sp>
        <p:nvSpPr>
          <p:cNvPr id="3" name="Content Placeholder 2">
            <a:extLst>
              <a:ext uri="{FF2B5EF4-FFF2-40B4-BE49-F238E27FC236}">
                <a16:creationId xmlns:a16="http://schemas.microsoft.com/office/drawing/2014/main" id="{6A6AAB72-F4B2-7848-BCE2-4F76C6B42DF1}"/>
              </a:ext>
            </a:extLst>
          </p:cNvPr>
          <p:cNvSpPr>
            <a:spLocks noGrp="1"/>
          </p:cNvSpPr>
          <p:nvPr>
            <p:ph idx="1"/>
          </p:nvPr>
        </p:nvSpPr>
        <p:spPr/>
        <p:txBody>
          <a:bodyPr/>
          <a:lstStyle/>
          <a:p>
            <a:pPr marL="0" indent="0">
              <a:buNone/>
            </a:pPr>
            <a:r>
              <a:rPr lang="en-GB" dirty="0"/>
              <a:t>This video covers: </a:t>
            </a:r>
          </a:p>
          <a:p>
            <a:pPr marL="0" indent="0">
              <a:buNone/>
            </a:pPr>
            <a:r>
              <a:rPr lang="en-GB" dirty="0">
                <a:hlinkClick r:id="rId2"/>
              </a:rPr>
              <a:t>0:16</a:t>
            </a:r>
            <a:r>
              <a:rPr lang="en-GB" dirty="0"/>
              <a:t> – What an element is </a:t>
            </a:r>
          </a:p>
          <a:p>
            <a:pPr marL="0" indent="0">
              <a:buNone/>
            </a:pPr>
            <a:r>
              <a:rPr lang="en-GB" dirty="0">
                <a:hlinkClick r:id="rId3"/>
              </a:rPr>
              <a:t>2:23</a:t>
            </a:r>
            <a:r>
              <a:rPr lang="en-GB" dirty="0"/>
              <a:t> – What isotopes are </a:t>
            </a:r>
          </a:p>
          <a:p>
            <a:pPr marL="0" indent="0">
              <a:buNone/>
            </a:pPr>
            <a:r>
              <a:rPr lang="en-GB" dirty="0">
                <a:hlinkClick r:id="rId4"/>
              </a:rPr>
              <a:t>3:37</a:t>
            </a:r>
            <a:r>
              <a:rPr lang="en-GB" dirty="0"/>
              <a:t> – How to calculate relative atomic mass</a:t>
            </a:r>
          </a:p>
          <a:p>
            <a:pPr marL="0" indent="0">
              <a:buNone/>
            </a:pPr>
            <a:endParaRPr lang="en-US" dirty="0"/>
          </a:p>
          <a:p>
            <a:pPr marL="0" indent="0">
              <a:buNone/>
            </a:pPr>
            <a:r>
              <a:rPr lang="en-US" dirty="0">
                <a:hlinkClick r:id="rId5"/>
              </a:rPr>
              <a:t>https://www.youtube.com/watch?v=iyCLDHG1PCA&amp;list=PLidqqIGKox7WeOKVGHxcd69kKqtwrKl8W&amp;index=2</a:t>
            </a:r>
            <a:r>
              <a:rPr lang="en-US" dirty="0"/>
              <a:t> </a:t>
            </a:r>
          </a:p>
        </p:txBody>
      </p:sp>
    </p:spTree>
    <p:extLst>
      <p:ext uri="{BB962C8B-B14F-4D97-AF65-F5344CB8AC3E}">
        <p14:creationId xmlns:p14="http://schemas.microsoft.com/office/powerpoint/2010/main" val="24584925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A9CF2-0CA9-4243-9FFC-9B5000ABE066}"/>
              </a:ext>
            </a:extLst>
          </p:cNvPr>
          <p:cNvSpPr>
            <a:spLocks noGrp="1"/>
          </p:cNvSpPr>
          <p:nvPr>
            <p:ph type="title"/>
          </p:nvPr>
        </p:nvSpPr>
        <p:spPr/>
        <p:txBody>
          <a:bodyPr/>
          <a:lstStyle/>
          <a:p>
            <a:r>
              <a:rPr lang="en-GB" dirty="0"/>
              <a:t>1.12	Modern Periodic Table #7</a:t>
            </a:r>
            <a:br>
              <a:rPr lang="en-GB" dirty="0"/>
            </a:br>
            <a:endParaRPr lang="en-US" dirty="0"/>
          </a:p>
        </p:txBody>
      </p:sp>
      <p:sp>
        <p:nvSpPr>
          <p:cNvPr id="3" name="Content Placeholder 2">
            <a:extLst>
              <a:ext uri="{FF2B5EF4-FFF2-40B4-BE49-F238E27FC236}">
                <a16:creationId xmlns:a16="http://schemas.microsoft.com/office/drawing/2014/main" id="{2C32ED2D-BAF4-7D45-B643-A8DC43ACDCDD}"/>
              </a:ext>
            </a:extLst>
          </p:cNvPr>
          <p:cNvSpPr>
            <a:spLocks noGrp="1"/>
          </p:cNvSpPr>
          <p:nvPr>
            <p:ph idx="1"/>
          </p:nvPr>
        </p:nvSpPr>
        <p:spPr/>
        <p:txBody>
          <a:bodyPr/>
          <a:lstStyle/>
          <a:p>
            <a:r>
              <a:rPr lang="en-GB" dirty="0"/>
              <a:t>Learn who made the periodic table, why he arranged the elements this way and about the important groups you need to know.</a:t>
            </a:r>
            <a:endParaRPr lang="en-US" dirty="0">
              <a:hlinkClick r:id="rId2"/>
            </a:endParaRPr>
          </a:p>
          <a:p>
            <a:pPr marL="0" indent="0">
              <a:buNone/>
            </a:pPr>
            <a:endParaRPr lang="en-US" dirty="0">
              <a:hlinkClick r:id="rId2"/>
            </a:endParaRPr>
          </a:p>
          <a:p>
            <a:pPr marL="0" indent="0">
              <a:buNone/>
            </a:pPr>
            <a:r>
              <a:rPr lang="en-US" dirty="0">
                <a:hlinkClick r:id="rId2"/>
              </a:rPr>
              <a:t>https://www.youtube.com/watch?v=IdS9roW7IzM&amp;list=PLidqqIGKox7WeOKVGHxcd69kKqtwrKl8W&amp;index=7</a:t>
            </a:r>
            <a:r>
              <a:rPr lang="en-US" dirty="0"/>
              <a:t> </a:t>
            </a:r>
          </a:p>
        </p:txBody>
      </p:sp>
    </p:spTree>
    <p:extLst>
      <p:ext uri="{BB962C8B-B14F-4D97-AF65-F5344CB8AC3E}">
        <p14:creationId xmlns:p14="http://schemas.microsoft.com/office/powerpoint/2010/main" val="2760917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4E68D-3048-C746-91A4-840F01E495A7}"/>
              </a:ext>
            </a:extLst>
          </p:cNvPr>
          <p:cNvSpPr>
            <a:spLocks noGrp="1"/>
          </p:cNvSpPr>
          <p:nvPr>
            <p:ph type="title"/>
          </p:nvPr>
        </p:nvSpPr>
        <p:spPr/>
        <p:txBody>
          <a:bodyPr/>
          <a:lstStyle/>
          <a:p>
            <a:r>
              <a:rPr lang="en-GB" dirty="0"/>
              <a:t>1.12	Metals and Non-Metals #8</a:t>
            </a:r>
            <a:endParaRPr lang="en-US" dirty="0"/>
          </a:p>
        </p:txBody>
      </p:sp>
      <p:sp>
        <p:nvSpPr>
          <p:cNvPr id="3" name="Content Placeholder 2">
            <a:extLst>
              <a:ext uri="{FF2B5EF4-FFF2-40B4-BE49-F238E27FC236}">
                <a16:creationId xmlns:a16="http://schemas.microsoft.com/office/drawing/2014/main" id="{FF17C37C-9496-F843-9880-A91423D52E7E}"/>
              </a:ext>
            </a:extLst>
          </p:cNvPr>
          <p:cNvSpPr>
            <a:spLocks noGrp="1"/>
          </p:cNvSpPr>
          <p:nvPr>
            <p:ph idx="1"/>
          </p:nvPr>
        </p:nvSpPr>
        <p:spPr/>
        <p:txBody>
          <a:bodyPr/>
          <a:lstStyle/>
          <a:p>
            <a:pPr marL="0" indent="0">
              <a:buNone/>
            </a:pPr>
            <a:r>
              <a:rPr lang="en-GB" dirty="0"/>
              <a:t>This video covers the difference between the properties of metals and non-metals, and takes a look at transition metals.</a:t>
            </a:r>
            <a:endParaRPr lang="en-US" dirty="0">
              <a:hlinkClick r:id="rId2"/>
            </a:endParaRPr>
          </a:p>
          <a:p>
            <a:pPr marL="0" indent="0">
              <a:buNone/>
            </a:pPr>
            <a:endParaRPr lang="en-US" dirty="0">
              <a:hlinkClick r:id="rId2"/>
            </a:endParaRPr>
          </a:p>
          <a:p>
            <a:pPr marL="0" indent="0">
              <a:buNone/>
            </a:pPr>
            <a:r>
              <a:rPr lang="en-US" dirty="0">
                <a:hlinkClick r:id="rId2"/>
              </a:rPr>
              <a:t>https://www.youtube.com/watch?v=Rc2JBp91V7o&amp;list=PLidqqIGKox7WeOKVGHxcd69kKqtwrKl8W&amp;index=8</a:t>
            </a:r>
            <a:r>
              <a:rPr lang="en-US" dirty="0"/>
              <a:t> </a:t>
            </a:r>
          </a:p>
        </p:txBody>
      </p:sp>
    </p:spTree>
    <p:extLst>
      <p:ext uri="{BB962C8B-B14F-4D97-AF65-F5344CB8AC3E}">
        <p14:creationId xmlns:p14="http://schemas.microsoft.com/office/powerpoint/2010/main" val="33449709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CB77D-F4D6-0C4B-BB71-34DB2785D1DF}"/>
              </a:ext>
            </a:extLst>
          </p:cNvPr>
          <p:cNvSpPr>
            <a:spLocks noGrp="1"/>
          </p:cNvSpPr>
          <p:nvPr>
            <p:ph type="title"/>
          </p:nvPr>
        </p:nvSpPr>
        <p:spPr/>
        <p:txBody>
          <a:bodyPr/>
          <a:lstStyle/>
          <a:p>
            <a:r>
              <a:rPr lang="en-GB" dirty="0"/>
              <a:t>1.13	Electron Arrangement #4</a:t>
            </a:r>
            <a:br>
              <a:rPr lang="en-GB" dirty="0"/>
            </a:br>
            <a:endParaRPr lang="en-US" dirty="0"/>
          </a:p>
        </p:txBody>
      </p:sp>
      <p:sp>
        <p:nvSpPr>
          <p:cNvPr id="3" name="Content Placeholder 2">
            <a:extLst>
              <a:ext uri="{FF2B5EF4-FFF2-40B4-BE49-F238E27FC236}">
                <a16:creationId xmlns:a16="http://schemas.microsoft.com/office/drawing/2014/main" id="{10B03E6E-50E5-734D-8CBE-1FFDF5F2197F}"/>
              </a:ext>
            </a:extLst>
          </p:cNvPr>
          <p:cNvSpPr>
            <a:spLocks noGrp="1"/>
          </p:cNvSpPr>
          <p:nvPr>
            <p:ph idx="1"/>
          </p:nvPr>
        </p:nvSpPr>
        <p:spPr/>
        <p:txBody>
          <a:bodyPr/>
          <a:lstStyle/>
          <a:p>
            <a:pPr marL="0" indent="0">
              <a:buNone/>
            </a:pPr>
            <a:r>
              <a:rPr lang="en-GB" dirty="0"/>
              <a:t>This video covers: </a:t>
            </a:r>
          </a:p>
          <a:p>
            <a:pPr marL="0" indent="0">
              <a:buNone/>
            </a:pPr>
            <a:r>
              <a:rPr lang="en-GB" dirty="0">
                <a:hlinkClick r:id="rId2"/>
              </a:rPr>
              <a:t>0:43</a:t>
            </a:r>
            <a:r>
              <a:rPr lang="en-GB" dirty="0"/>
              <a:t> - The number of electrons per energy level </a:t>
            </a:r>
          </a:p>
          <a:p>
            <a:pPr marL="0" indent="0">
              <a:buNone/>
            </a:pPr>
            <a:r>
              <a:rPr lang="en-GB" dirty="0">
                <a:hlinkClick r:id="rId3"/>
              </a:rPr>
              <a:t>4:24</a:t>
            </a:r>
            <a:r>
              <a:rPr lang="en-GB" dirty="0"/>
              <a:t> - why atoms react / why they lose or gain electrons</a:t>
            </a:r>
            <a:endParaRPr lang="en-US" dirty="0">
              <a:hlinkClick r:id="rId4"/>
            </a:endParaRPr>
          </a:p>
          <a:p>
            <a:pPr marL="0" indent="0">
              <a:buNone/>
            </a:pPr>
            <a:endParaRPr lang="en-US" dirty="0">
              <a:hlinkClick r:id="rId4"/>
            </a:endParaRPr>
          </a:p>
          <a:p>
            <a:pPr marL="0" indent="0">
              <a:buNone/>
            </a:pPr>
            <a:r>
              <a:rPr lang="en-US" dirty="0">
                <a:hlinkClick r:id="rId4"/>
              </a:rPr>
              <a:t>https://www.youtube.com/watch?v=EBKwG25hRPE&amp;list=PLidqqIGKox7WeOKVGHxcd69kKqtwrKl8W&amp;index=4</a:t>
            </a:r>
            <a:r>
              <a:rPr lang="en-US" dirty="0"/>
              <a:t> </a:t>
            </a:r>
          </a:p>
        </p:txBody>
      </p:sp>
    </p:spTree>
    <p:extLst>
      <p:ext uri="{BB962C8B-B14F-4D97-AF65-F5344CB8AC3E}">
        <p14:creationId xmlns:p14="http://schemas.microsoft.com/office/powerpoint/2010/main" val="1791542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A26F1-4931-534E-83C1-266BE10BA3F6}"/>
              </a:ext>
            </a:extLst>
          </p:cNvPr>
          <p:cNvSpPr>
            <a:spLocks noGrp="1"/>
          </p:cNvSpPr>
          <p:nvPr>
            <p:ph type="title"/>
          </p:nvPr>
        </p:nvSpPr>
        <p:spPr/>
        <p:txBody>
          <a:bodyPr>
            <a:normAutofit/>
          </a:bodyPr>
          <a:lstStyle/>
          <a:p>
            <a:r>
              <a:rPr lang="en-GB" dirty="0"/>
              <a:t>1.14	Differences Between Compounds, Molecules &amp; Mixtures #3</a:t>
            </a:r>
            <a:endParaRPr lang="en-US" dirty="0"/>
          </a:p>
        </p:txBody>
      </p:sp>
      <p:sp>
        <p:nvSpPr>
          <p:cNvPr id="3" name="Content Placeholder 2">
            <a:extLst>
              <a:ext uri="{FF2B5EF4-FFF2-40B4-BE49-F238E27FC236}">
                <a16:creationId xmlns:a16="http://schemas.microsoft.com/office/drawing/2014/main" id="{1A15EC1D-673E-3648-A9DC-AFC1D8FC3A51}"/>
              </a:ext>
            </a:extLst>
          </p:cNvPr>
          <p:cNvSpPr>
            <a:spLocks noGrp="1"/>
          </p:cNvSpPr>
          <p:nvPr>
            <p:ph idx="1"/>
          </p:nvPr>
        </p:nvSpPr>
        <p:spPr/>
        <p:txBody>
          <a:bodyPr>
            <a:normAutofit/>
          </a:bodyPr>
          <a:lstStyle/>
          <a:p>
            <a:pPr marL="0" indent="0">
              <a:buNone/>
            </a:pPr>
            <a:r>
              <a:rPr lang="en-GB" dirty="0"/>
              <a:t>This video covers: </a:t>
            </a:r>
          </a:p>
          <a:p>
            <a:pPr marL="0" indent="0">
              <a:buNone/>
            </a:pPr>
            <a:r>
              <a:rPr lang="en-GB" dirty="0">
                <a:hlinkClick r:id="rId2"/>
              </a:rPr>
              <a:t>0:21</a:t>
            </a:r>
            <a:r>
              <a:rPr lang="en-GB" dirty="0"/>
              <a:t> – What a molecule is </a:t>
            </a:r>
          </a:p>
          <a:p>
            <a:pPr marL="0" indent="0">
              <a:buNone/>
            </a:pPr>
            <a:r>
              <a:rPr lang="en-GB" dirty="0">
                <a:hlinkClick r:id="rId3"/>
              </a:rPr>
              <a:t>1:11</a:t>
            </a:r>
            <a:r>
              <a:rPr lang="en-GB" dirty="0"/>
              <a:t> – What a compound is </a:t>
            </a:r>
          </a:p>
          <a:p>
            <a:pPr marL="0" indent="0">
              <a:buNone/>
            </a:pPr>
            <a:r>
              <a:rPr lang="en-GB" dirty="0">
                <a:hlinkClick r:id="rId4"/>
              </a:rPr>
              <a:t>3:11</a:t>
            </a:r>
            <a:r>
              <a:rPr lang="en-GB" dirty="0"/>
              <a:t> – How to use brackets in a chemical formula </a:t>
            </a:r>
          </a:p>
          <a:p>
            <a:pPr marL="0" indent="0">
              <a:buNone/>
            </a:pPr>
            <a:r>
              <a:rPr lang="en-GB" dirty="0">
                <a:hlinkClick r:id="rId5"/>
              </a:rPr>
              <a:t>4:48</a:t>
            </a:r>
            <a:r>
              <a:rPr lang="en-GB" dirty="0"/>
              <a:t> – What a mixture is</a:t>
            </a:r>
          </a:p>
          <a:p>
            <a:pPr marL="0" indent="0">
              <a:buNone/>
            </a:pPr>
            <a:endParaRPr lang="en-US" dirty="0">
              <a:hlinkClick r:id="rId6"/>
            </a:endParaRPr>
          </a:p>
          <a:p>
            <a:pPr marL="0" indent="0">
              <a:buNone/>
            </a:pPr>
            <a:r>
              <a:rPr lang="en-US" dirty="0">
                <a:hlinkClick r:id="rId6"/>
              </a:rPr>
              <a:t>https://www.youtube.com/watch?v=jBDr0mHyc5M&amp;list=PLidqqIGKox7WeOKVGHxcd69kKqtwrKl8W&amp;index=3</a:t>
            </a:r>
            <a:r>
              <a:rPr lang="en-US" dirty="0"/>
              <a:t> </a:t>
            </a:r>
          </a:p>
        </p:txBody>
      </p:sp>
    </p:spTree>
    <p:extLst>
      <p:ext uri="{BB962C8B-B14F-4D97-AF65-F5344CB8AC3E}">
        <p14:creationId xmlns:p14="http://schemas.microsoft.com/office/powerpoint/2010/main" val="5543107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F4F01-AEF2-574A-80C6-7575571BF9EA}"/>
              </a:ext>
            </a:extLst>
          </p:cNvPr>
          <p:cNvSpPr>
            <a:spLocks noGrp="1"/>
          </p:cNvSpPr>
          <p:nvPr>
            <p:ph type="title"/>
          </p:nvPr>
        </p:nvSpPr>
        <p:spPr/>
        <p:txBody>
          <a:bodyPr/>
          <a:lstStyle/>
          <a:p>
            <a:r>
              <a:rPr lang="en-GB" dirty="0"/>
              <a:t>1.15/ 1.16	Acids and Bases #27</a:t>
            </a:r>
            <a:br>
              <a:rPr lang="en-GB" dirty="0"/>
            </a:br>
            <a:endParaRPr lang="en-US" dirty="0"/>
          </a:p>
        </p:txBody>
      </p:sp>
      <p:sp>
        <p:nvSpPr>
          <p:cNvPr id="3" name="Content Placeholder 2">
            <a:extLst>
              <a:ext uri="{FF2B5EF4-FFF2-40B4-BE49-F238E27FC236}">
                <a16:creationId xmlns:a16="http://schemas.microsoft.com/office/drawing/2014/main" id="{D1ECDA92-614C-0646-93DA-69E2CC73DCE7}"/>
              </a:ext>
            </a:extLst>
          </p:cNvPr>
          <p:cNvSpPr>
            <a:spLocks noGrp="1"/>
          </p:cNvSpPr>
          <p:nvPr>
            <p:ph idx="1"/>
          </p:nvPr>
        </p:nvSpPr>
        <p:spPr/>
        <p:txBody>
          <a:bodyPr/>
          <a:lstStyle/>
          <a:p>
            <a:pPr marL="0" indent="0">
              <a:buNone/>
            </a:pPr>
            <a:r>
              <a:rPr lang="en-GB" dirty="0"/>
              <a:t>This video is covers what acids and bases are, what the pH scale is, how we measure pH with indicators and probes, and what neutralisation reactions are.</a:t>
            </a:r>
            <a:endParaRPr lang="en-US" dirty="0">
              <a:hlinkClick r:id="rId2"/>
            </a:endParaRPr>
          </a:p>
          <a:p>
            <a:pPr marL="0" indent="0">
              <a:buNone/>
            </a:pPr>
            <a:endParaRPr lang="en-US" dirty="0">
              <a:hlinkClick r:id="rId2"/>
            </a:endParaRPr>
          </a:p>
          <a:p>
            <a:pPr marL="0" indent="0">
              <a:buNone/>
            </a:pPr>
            <a:r>
              <a:rPr lang="en-US" dirty="0">
                <a:hlinkClick r:id="rId2"/>
              </a:rPr>
              <a:t>https://www.youtube.com/watch?v=vt8fB3MFzLk&amp;list=PLidqqIGKox7WeOKVGHxcd69kKqtwrKl8W&amp;index=27</a:t>
            </a:r>
            <a:r>
              <a:rPr lang="en-US" dirty="0"/>
              <a:t> </a:t>
            </a:r>
          </a:p>
        </p:txBody>
      </p:sp>
    </p:spTree>
    <p:extLst>
      <p:ext uri="{BB962C8B-B14F-4D97-AF65-F5344CB8AC3E}">
        <p14:creationId xmlns:p14="http://schemas.microsoft.com/office/powerpoint/2010/main" val="41077914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7F9D1-5B04-B84B-8832-E611E6D25A75}"/>
              </a:ext>
            </a:extLst>
          </p:cNvPr>
          <p:cNvSpPr>
            <a:spLocks noGrp="1"/>
          </p:cNvSpPr>
          <p:nvPr>
            <p:ph type="title"/>
          </p:nvPr>
        </p:nvSpPr>
        <p:spPr/>
        <p:txBody>
          <a:bodyPr/>
          <a:lstStyle/>
          <a:p>
            <a:r>
              <a:rPr lang="en-GB" dirty="0"/>
              <a:t>1.17/1.19	Neutralisation Reactions #29</a:t>
            </a:r>
            <a:endParaRPr lang="en-US" dirty="0"/>
          </a:p>
        </p:txBody>
      </p:sp>
      <p:sp>
        <p:nvSpPr>
          <p:cNvPr id="3" name="Content Placeholder 2">
            <a:extLst>
              <a:ext uri="{FF2B5EF4-FFF2-40B4-BE49-F238E27FC236}">
                <a16:creationId xmlns:a16="http://schemas.microsoft.com/office/drawing/2014/main" id="{C2834684-4E53-D84B-AAA7-FF569A97A2B8}"/>
              </a:ext>
            </a:extLst>
          </p:cNvPr>
          <p:cNvSpPr>
            <a:spLocks noGrp="1"/>
          </p:cNvSpPr>
          <p:nvPr>
            <p:ph idx="1"/>
          </p:nvPr>
        </p:nvSpPr>
        <p:spPr/>
        <p:txBody>
          <a:bodyPr/>
          <a:lstStyle/>
          <a:p>
            <a:pPr marL="0" indent="0">
              <a:buNone/>
            </a:pPr>
            <a:r>
              <a:rPr lang="en-GB" dirty="0"/>
              <a:t>This video covers how acid react with different types of bases - metal oxides, metal hydroxides, and metal carbonates. It also covers the practical technique of how to make soluble salts from an insoluble base.</a:t>
            </a:r>
            <a:endParaRPr lang="en-US" dirty="0">
              <a:hlinkClick r:id="rId2"/>
            </a:endParaRPr>
          </a:p>
          <a:p>
            <a:pPr marL="0" indent="0">
              <a:buNone/>
            </a:pPr>
            <a:endParaRPr lang="en-US" dirty="0">
              <a:hlinkClick r:id="rId2"/>
            </a:endParaRPr>
          </a:p>
          <a:p>
            <a:pPr marL="0" indent="0">
              <a:buNone/>
            </a:pPr>
            <a:r>
              <a:rPr lang="en-US" dirty="0">
                <a:hlinkClick r:id="rId2"/>
              </a:rPr>
              <a:t>https://www.youtube.com/watch?v=lBjwMcHUyBY&amp;list=PLidqqIGKox7WeOKVGHxcd69kKqtwrKl8W&amp;index=29</a:t>
            </a:r>
            <a:r>
              <a:rPr lang="en-US" dirty="0"/>
              <a:t> </a:t>
            </a:r>
          </a:p>
          <a:p>
            <a:pPr marL="0" indent="0">
              <a:buNone/>
            </a:pPr>
            <a:endParaRPr lang="en-US" dirty="0"/>
          </a:p>
          <a:p>
            <a:pPr marL="0" indent="0">
              <a:buNone/>
            </a:pPr>
            <a:r>
              <a:rPr lang="en-US" u="sng" dirty="0"/>
              <a:t>Do limewater test for Carbon Dioxide. </a:t>
            </a:r>
          </a:p>
        </p:txBody>
      </p:sp>
    </p:spTree>
    <p:extLst>
      <p:ext uri="{BB962C8B-B14F-4D97-AF65-F5344CB8AC3E}">
        <p14:creationId xmlns:p14="http://schemas.microsoft.com/office/powerpoint/2010/main" val="8357310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741F9-A4FC-C447-B890-2F447A0C8D49}"/>
              </a:ext>
            </a:extLst>
          </p:cNvPr>
          <p:cNvSpPr>
            <a:spLocks noGrp="1"/>
          </p:cNvSpPr>
          <p:nvPr>
            <p:ph type="title"/>
          </p:nvPr>
        </p:nvSpPr>
        <p:spPr/>
        <p:txBody>
          <a:bodyPr/>
          <a:lstStyle/>
          <a:p>
            <a:r>
              <a:rPr lang="en-US" dirty="0"/>
              <a:t>1.18	Metals and acids</a:t>
            </a:r>
          </a:p>
        </p:txBody>
      </p:sp>
      <p:sp>
        <p:nvSpPr>
          <p:cNvPr id="3" name="Content Placeholder 2">
            <a:extLst>
              <a:ext uri="{FF2B5EF4-FFF2-40B4-BE49-F238E27FC236}">
                <a16:creationId xmlns:a16="http://schemas.microsoft.com/office/drawing/2014/main" id="{7E254EA7-0F83-1C45-B9A1-6C3EC2C85BD2}"/>
              </a:ext>
            </a:extLst>
          </p:cNvPr>
          <p:cNvSpPr>
            <a:spLocks noGrp="1"/>
          </p:cNvSpPr>
          <p:nvPr>
            <p:ph idx="1"/>
          </p:nvPr>
        </p:nvSpPr>
        <p:spPr/>
        <p:txBody>
          <a:bodyPr/>
          <a:lstStyle/>
          <a:p>
            <a:pPr marL="0" indent="0">
              <a:buNone/>
            </a:pPr>
            <a:r>
              <a:rPr lang="en-GB" dirty="0"/>
              <a:t>In this video, we look at how acids react with metals. We learn what is meant by a salt and why different metals react with acids at different rates.</a:t>
            </a:r>
            <a:endParaRPr lang="en-US" dirty="0">
              <a:hlinkClick r:id="rId2"/>
            </a:endParaRPr>
          </a:p>
          <a:p>
            <a:pPr marL="0" indent="0">
              <a:buNone/>
            </a:pPr>
            <a:endParaRPr lang="en-US" dirty="0">
              <a:hlinkClick r:id="rId2"/>
            </a:endParaRPr>
          </a:p>
          <a:p>
            <a:pPr marL="0" indent="0">
              <a:buNone/>
            </a:pPr>
            <a:r>
              <a:rPr lang="en-US" dirty="0">
                <a:hlinkClick r:id="rId2"/>
              </a:rPr>
              <a:t>https://www.youtube.com/watch?v=ofw6oHSYGFI</a:t>
            </a:r>
            <a:r>
              <a:rPr lang="en-US" dirty="0"/>
              <a:t> </a:t>
            </a:r>
          </a:p>
          <a:p>
            <a:pPr marL="0" indent="0">
              <a:buNone/>
            </a:pPr>
            <a:endParaRPr lang="en-US" dirty="0"/>
          </a:p>
          <a:p>
            <a:pPr marL="0" indent="0">
              <a:buNone/>
            </a:pPr>
            <a:r>
              <a:rPr lang="en-US" u="sng" dirty="0"/>
              <a:t>Do pop test for Hydrogen when you react Magnesium in Hydrochloric acid. </a:t>
            </a:r>
          </a:p>
        </p:txBody>
      </p:sp>
    </p:spTree>
    <p:extLst>
      <p:ext uri="{BB962C8B-B14F-4D97-AF65-F5344CB8AC3E}">
        <p14:creationId xmlns:p14="http://schemas.microsoft.com/office/powerpoint/2010/main" val="28999670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B9BDA-E57D-1A4B-BC58-728C0C180B82}"/>
              </a:ext>
            </a:extLst>
          </p:cNvPr>
          <p:cNvSpPr>
            <a:spLocks noGrp="1"/>
          </p:cNvSpPr>
          <p:nvPr>
            <p:ph type="title"/>
          </p:nvPr>
        </p:nvSpPr>
        <p:spPr/>
        <p:txBody>
          <a:bodyPr/>
          <a:lstStyle/>
          <a:p>
            <a:r>
              <a:rPr lang="en-US" dirty="0"/>
              <a:t>Test for Hydrogen and Carbon </a:t>
            </a:r>
            <a:r>
              <a:rPr lang="en-US"/>
              <a:t>dioxide gases.</a:t>
            </a:r>
            <a:endParaRPr lang="en-US" dirty="0"/>
          </a:p>
        </p:txBody>
      </p:sp>
      <p:sp>
        <p:nvSpPr>
          <p:cNvPr id="3" name="Content Placeholder 2">
            <a:extLst>
              <a:ext uri="{FF2B5EF4-FFF2-40B4-BE49-F238E27FC236}">
                <a16:creationId xmlns:a16="http://schemas.microsoft.com/office/drawing/2014/main" id="{B44E3A9D-360C-AF42-8FE8-2EA9356C0588}"/>
              </a:ext>
            </a:extLst>
          </p:cNvPr>
          <p:cNvSpPr>
            <a:spLocks noGrp="1"/>
          </p:cNvSpPr>
          <p:nvPr>
            <p:ph idx="1"/>
          </p:nvPr>
        </p:nvSpPr>
        <p:spPr/>
        <p:txBody>
          <a:bodyPr/>
          <a:lstStyle/>
          <a:p>
            <a:r>
              <a:rPr lang="en-US" dirty="0">
                <a:hlinkClick r:id="rId2"/>
              </a:rPr>
              <a:t>https://www.youtube.com/watch?v=5RY7fJ0EOUE</a:t>
            </a:r>
            <a:endParaRPr lang="en-US" dirty="0"/>
          </a:p>
          <a:p>
            <a:endParaRPr lang="en-US" dirty="0"/>
          </a:p>
          <a:p>
            <a:r>
              <a:rPr lang="en-US" dirty="0">
                <a:hlinkClick r:id="rId3"/>
              </a:rPr>
              <a:t>https://www.youtube.com/watch?v=E6QSDEDXvB8&amp;t=2s</a:t>
            </a:r>
            <a:r>
              <a:rPr lang="en-US" dirty="0"/>
              <a:t> </a:t>
            </a:r>
          </a:p>
        </p:txBody>
      </p:sp>
    </p:spTree>
    <p:extLst>
      <p:ext uri="{BB962C8B-B14F-4D97-AF65-F5344CB8AC3E}">
        <p14:creationId xmlns:p14="http://schemas.microsoft.com/office/powerpoint/2010/main" val="17184400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96B06-8D9F-6049-8846-10BB4CCBC2F9}"/>
              </a:ext>
            </a:extLst>
          </p:cNvPr>
          <p:cNvSpPr>
            <a:spLocks noGrp="1"/>
          </p:cNvSpPr>
          <p:nvPr>
            <p:ph type="title"/>
          </p:nvPr>
        </p:nvSpPr>
        <p:spPr/>
        <p:txBody>
          <a:bodyPr/>
          <a:lstStyle/>
          <a:p>
            <a:r>
              <a:rPr lang="en-US" dirty="0"/>
              <a:t>1.20 Hazards or acids and bases</a:t>
            </a:r>
          </a:p>
        </p:txBody>
      </p:sp>
      <p:sp>
        <p:nvSpPr>
          <p:cNvPr id="3" name="Content Placeholder 2">
            <a:extLst>
              <a:ext uri="{FF2B5EF4-FFF2-40B4-BE49-F238E27FC236}">
                <a16:creationId xmlns:a16="http://schemas.microsoft.com/office/drawing/2014/main" id="{D19B0722-68E1-1941-89AD-582229A33AE7}"/>
              </a:ext>
            </a:extLst>
          </p:cNvPr>
          <p:cNvSpPr>
            <a:spLocks noGrp="1"/>
          </p:cNvSpPr>
          <p:nvPr>
            <p:ph idx="1"/>
          </p:nvPr>
        </p:nvSpPr>
        <p:spPr/>
        <p:txBody>
          <a:bodyPr/>
          <a:lstStyle/>
          <a:p>
            <a:pPr marL="0" indent="0">
              <a:buNone/>
            </a:pPr>
            <a:r>
              <a:rPr lang="en-US" dirty="0">
                <a:hlinkClick r:id="rId2"/>
              </a:rPr>
              <a:t>Video to use as a hook. </a:t>
            </a:r>
          </a:p>
          <a:p>
            <a:pPr marL="0" indent="0">
              <a:buNone/>
            </a:pPr>
            <a:r>
              <a:rPr lang="en-US" dirty="0">
                <a:hlinkClick r:id="rId2"/>
              </a:rPr>
              <a:t>https://www.youtube.com/watch?v=h7-MzBAF4gY</a:t>
            </a:r>
            <a:endParaRPr lang="en-US" dirty="0"/>
          </a:p>
          <a:p>
            <a:pPr marL="0" indent="0">
              <a:buNone/>
            </a:pPr>
            <a:endParaRPr lang="en-US" dirty="0"/>
          </a:p>
          <a:p>
            <a:pPr marL="0" indent="0">
              <a:buNone/>
            </a:pPr>
            <a:r>
              <a:rPr lang="en-US" dirty="0"/>
              <a:t>Information in the BTEC book.  </a:t>
            </a:r>
            <a:r>
              <a:rPr lang="en-US" dirty="0" err="1"/>
              <a:t>Pg</a:t>
            </a:r>
            <a:r>
              <a:rPr lang="en-US" dirty="0"/>
              <a:t> 52.</a:t>
            </a:r>
          </a:p>
        </p:txBody>
      </p:sp>
    </p:spTree>
    <p:extLst>
      <p:ext uri="{BB962C8B-B14F-4D97-AF65-F5344CB8AC3E}">
        <p14:creationId xmlns:p14="http://schemas.microsoft.com/office/powerpoint/2010/main" val="31490200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A74E27C-A78D-3C49-BDA1-C41DA9BA2B25}"/>
              </a:ext>
            </a:extLst>
          </p:cNvPr>
          <p:cNvSpPr>
            <a:spLocks noGrp="1"/>
          </p:cNvSpPr>
          <p:nvPr>
            <p:ph type="ctrTitle"/>
          </p:nvPr>
        </p:nvSpPr>
        <p:spPr/>
        <p:txBody>
          <a:bodyPr/>
          <a:lstStyle/>
          <a:p>
            <a:r>
              <a:rPr lang="en-US" dirty="0"/>
              <a:t>Physics videos unit 1</a:t>
            </a:r>
          </a:p>
        </p:txBody>
      </p:sp>
      <p:sp>
        <p:nvSpPr>
          <p:cNvPr id="5" name="Subtitle 4">
            <a:extLst>
              <a:ext uri="{FF2B5EF4-FFF2-40B4-BE49-F238E27FC236}">
                <a16:creationId xmlns:a16="http://schemas.microsoft.com/office/drawing/2014/main" id="{1993D6E2-5F55-4246-9219-836D496C6D88}"/>
              </a:ext>
            </a:extLst>
          </p:cNvPr>
          <p:cNvSpPr>
            <a:spLocks noGrp="1"/>
          </p:cNvSpPr>
          <p:nvPr>
            <p:ph type="subTitle" idx="1"/>
          </p:nvPr>
        </p:nvSpPr>
        <p:spPr/>
        <p:txBody>
          <a:bodyPr/>
          <a:lstStyle/>
          <a:p>
            <a:r>
              <a:rPr lang="en-GB" dirty="0"/>
              <a:t>GCSE Physics Playlist: </a:t>
            </a:r>
            <a:r>
              <a:rPr lang="en-GB" dirty="0">
                <a:hlinkClick r:id="rId2"/>
              </a:rPr>
              <a:t>https://www.youtube.com/watch?v=aHVJf...</a:t>
            </a:r>
            <a:endParaRPr lang="en-US" dirty="0"/>
          </a:p>
          <a:p>
            <a:endParaRPr lang="en-US" dirty="0"/>
          </a:p>
        </p:txBody>
      </p:sp>
    </p:spTree>
    <p:extLst>
      <p:ext uri="{BB962C8B-B14F-4D97-AF65-F5344CB8AC3E}">
        <p14:creationId xmlns:p14="http://schemas.microsoft.com/office/powerpoint/2010/main" val="11630735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4ADAB-227E-B143-A2B7-8D2199F3DC75}"/>
              </a:ext>
            </a:extLst>
          </p:cNvPr>
          <p:cNvSpPr>
            <a:spLocks noGrp="1"/>
          </p:cNvSpPr>
          <p:nvPr>
            <p:ph type="title"/>
          </p:nvPr>
        </p:nvSpPr>
        <p:spPr/>
        <p:txBody>
          <a:bodyPr/>
          <a:lstStyle/>
          <a:p>
            <a:r>
              <a:rPr lang="en-US" dirty="0"/>
              <a:t>1.21 Energy Stores and systems</a:t>
            </a:r>
          </a:p>
        </p:txBody>
      </p:sp>
      <p:sp>
        <p:nvSpPr>
          <p:cNvPr id="3" name="Content Placeholder 2">
            <a:extLst>
              <a:ext uri="{FF2B5EF4-FFF2-40B4-BE49-F238E27FC236}">
                <a16:creationId xmlns:a16="http://schemas.microsoft.com/office/drawing/2014/main" id="{AB2422BE-3528-ED40-B768-BAF07BC55B6B}"/>
              </a:ext>
            </a:extLst>
          </p:cNvPr>
          <p:cNvSpPr>
            <a:spLocks noGrp="1"/>
          </p:cNvSpPr>
          <p:nvPr>
            <p:ph idx="1"/>
          </p:nvPr>
        </p:nvSpPr>
        <p:spPr>
          <a:xfrm>
            <a:off x="745435" y="1460500"/>
            <a:ext cx="10515600" cy="5032375"/>
          </a:xfrm>
        </p:spPr>
        <p:txBody>
          <a:bodyPr>
            <a:normAutofit fontScale="92500" lnSpcReduction="10000"/>
          </a:bodyPr>
          <a:lstStyle/>
          <a:p>
            <a:pPr marL="0" indent="0">
              <a:buNone/>
            </a:pPr>
            <a:r>
              <a:rPr lang="en-US" dirty="0"/>
              <a:t>Energy store</a:t>
            </a:r>
          </a:p>
          <a:p>
            <a:pPr marL="0" indent="0">
              <a:buNone/>
            </a:pPr>
            <a:r>
              <a:rPr lang="en-US" dirty="0">
                <a:hlinkClick r:id="rId2"/>
              </a:rPr>
              <a:t>https://www.youtube.com/watch?v=JGwcDCeYRYo&amp;list=PLidqqIGKox7UVC-8WC9djoeBzwxPeXph7&amp;index=1</a:t>
            </a:r>
            <a:r>
              <a:rPr lang="en-US" dirty="0"/>
              <a:t> </a:t>
            </a:r>
          </a:p>
          <a:p>
            <a:pPr marL="0" indent="0">
              <a:buNone/>
            </a:pPr>
            <a:r>
              <a:rPr lang="en-US" dirty="0"/>
              <a:t>Kinetic</a:t>
            </a:r>
          </a:p>
          <a:p>
            <a:pPr marL="0" indent="0">
              <a:buNone/>
            </a:pPr>
            <a:r>
              <a:rPr lang="en-US" dirty="0">
                <a:hlinkClick r:id="rId3"/>
              </a:rPr>
              <a:t>https://www.youtube.com/watch?v=WrFCHt21kVA&amp;list=PLidqqIGKox7UVC-8WC9djoeBzwxPeXph7&amp;index=2</a:t>
            </a:r>
            <a:r>
              <a:rPr lang="en-US" dirty="0"/>
              <a:t> </a:t>
            </a:r>
          </a:p>
          <a:p>
            <a:pPr marL="0" indent="0">
              <a:buNone/>
            </a:pPr>
            <a:r>
              <a:rPr lang="en-US" dirty="0"/>
              <a:t>Gravity, weight</a:t>
            </a:r>
          </a:p>
          <a:p>
            <a:pPr marL="0" indent="0">
              <a:buNone/>
            </a:pPr>
            <a:r>
              <a:rPr lang="en-US" dirty="0">
                <a:hlinkClick r:id="rId4"/>
              </a:rPr>
              <a:t>https://www.youtube.com/watch?v=rNS-W7k0jts&amp;list=PLidqqIGKox7UVC-8WC9djoeBzwxPeXph7&amp;index=3</a:t>
            </a:r>
            <a:r>
              <a:rPr lang="en-US" dirty="0"/>
              <a:t> </a:t>
            </a:r>
          </a:p>
          <a:p>
            <a:pPr marL="0" indent="0">
              <a:buNone/>
            </a:pPr>
            <a:r>
              <a:rPr lang="en-US" dirty="0"/>
              <a:t>Conservation of energy</a:t>
            </a:r>
          </a:p>
          <a:p>
            <a:pPr marL="0" indent="0">
              <a:buNone/>
            </a:pPr>
            <a:r>
              <a:rPr lang="en-US" dirty="0">
                <a:hlinkClick r:id="rId5"/>
              </a:rPr>
              <a:t>https://www.youtube.com/watch?v=H6D_ViW0Ch4&amp;list=PLidqqIGKox7UVC-8WC9djoeBzwxPeXph7&amp;index=4</a:t>
            </a:r>
            <a:r>
              <a:rPr lang="en-US" dirty="0"/>
              <a:t> </a:t>
            </a:r>
          </a:p>
        </p:txBody>
      </p:sp>
    </p:spTree>
    <p:extLst>
      <p:ext uri="{BB962C8B-B14F-4D97-AF65-F5344CB8AC3E}">
        <p14:creationId xmlns:p14="http://schemas.microsoft.com/office/powerpoint/2010/main" val="29678070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FB3B3-5E5F-544C-A319-745CDD87EFFA}"/>
              </a:ext>
            </a:extLst>
          </p:cNvPr>
          <p:cNvSpPr>
            <a:spLocks noGrp="1"/>
          </p:cNvSpPr>
          <p:nvPr>
            <p:ph type="title"/>
          </p:nvPr>
        </p:nvSpPr>
        <p:spPr/>
        <p:txBody>
          <a:bodyPr/>
          <a:lstStyle/>
          <a:p>
            <a:r>
              <a:rPr lang="en-US" dirty="0"/>
              <a:t>1.22 Energy transformations and transformation diagrams</a:t>
            </a:r>
          </a:p>
        </p:txBody>
      </p:sp>
      <p:sp>
        <p:nvSpPr>
          <p:cNvPr id="3" name="Content Placeholder 2">
            <a:extLst>
              <a:ext uri="{FF2B5EF4-FFF2-40B4-BE49-F238E27FC236}">
                <a16:creationId xmlns:a16="http://schemas.microsoft.com/office/drawing/2014/main" id="{73285524-AFD8-9C4F-876C-1A6D48E8FE72}"/>
              </a:ext>
            </a:extLst>
          </p:cNvPr>
          <p:cNvSpPr>
            <a:spLocks noGrp="1"/>
          </p:cNvSpPr>
          <p:nvPr>
            <p:ph idx="1"/>
          </p:nvPr>
        </p:nvSpPr>
        <p:spPr/>
        <p:txBody>
          <a:bodyPr/>
          <a:lstStyle/>
          <a:p>
            <a:r>
              <a:rPr lang="en-US" dirty="0"/>
              <a:t>Diagrams on page 56 of the BTEC book. </a:t>
            </a:r>
          </a:p>
        </p:txBody>
      </p:sp>
    </p:spTree>
    <p:extLst>
      <p:ext uri="{BB962C8B-B14F-4D97-AF65-F5344CB8AC3E}">
        <p14:creationId xmlns:p14="http://schemas.microsoft.com/office/powerpoint/2010/main" val="42675156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A5DCA-3D4E-F545-9259-2B21A178A2C2}"/>
              </a:ext>
            </a:extLst>
          </p:cNvPr>
          <p:cNvSpPr>
            <a:spLocks noGrp="1"/>
          </p:cNvSpPr>
          <p:nvPr>
            <p:ph type="title"/>
          </p:nvPr>
        </p:nvSpPr>
        <p:spPr/>
        <p:txBody>
          <a:bodyPr/>
          <a:lstStyle/>
          <a:p>
            <a:r>
              <a:rPr lang="en-US" dirty="0"/>
              <a:t>1.23 Thermal energy transfer</a:t>
            </a:r>
          </a:p>
        </p:txBody>
      </p:sp>
      <p:sp>
        <p:nvSpPr>
          <p:cNvPr id="3" name="Content Placeholder 2">
            <a:extLst>
              <a:ext uri="{FF2B5EF4-FFF2-40B4-BE49-F238E27FC236}">
                <a16:creationId xmlns:a16="http://schemas.microsoft.com/office/drawing/2014/main" id="{DEA17CAE-EE07-894C-8AA0-A57E08B7C36A}"/>
              </a:ext>
            </a:extLst>
          </p:cNvPr>
          <p:cNvSpPr>
            <a:spLocks noGrp="1"/>
          </p:cNvSpPr>
          <p:nvPr>
            <p:ph idx="1"/>
          </p:nvPr>
        </p:nvSpPr>
        <p:spPr/>
        <p:txBody>
          <a:bodyPr>
            <a:normAutofit lnSpcReduction="10000"/>
          </a:bodyPr>
          <a:lstStyle/>
          <a:p>
            <a:pPr marL="0" indent="0">
              <a:buNone/>
            </a:pPr>
            <a:r>
              <a:rPr lang="en-GB" dirty="0"/>
              <a:t>In this video we cover: </a:t>
            </a:r>
          </a:p>
          <a:p>
            <a:pPr>
              <a:buFontTx/>
              <a:buChar char="-"/>
            </a:pPr>
            <a:r>
              <a:rPr lang="en-GB" dirty="0"/>
              <a:t>The 3 ways heat energy can be transferred </a:t>
            </a:r>
          </a:p>
          <a:p>
            <a:pPr>
              <a:buFontTx/>
              <a:buChar char="-"/>
            </a:pPr>
            <a:r>
              <a:rPr lang="en-GB" dirty="0"/>
              <a:t>- How heat is conducted through solids </a:t>
            </a:r>
          </a:p>
          <a:p>
            <a:pPr>
              <a:buFontTx/>
              <a:buChar char="-"/>
            </a:pPr>
            <a:r>
              <a:rPr lang="en-GB" dirty="0"/>
              <a:t>- What thermal conductivity means </a:t>
            </a:r>
          </a:p>
          <a:p>
            <a:pPr>
              <a:buFontTx/>
              <a:buChar char="-"/>
            </a:pPr>
            <a:r>
              <a:rPr lang="en-GB" dirty="0"/>
              <a:t>- How convection cycles work </a:t>
            </a:r>
          </a:p>
          <a:p>
            <a:pPr>
              <a:buFontTx/>
              <a:buChar char="-"/>
            </a:pPr>
            <a:r>
              <a:rPr lang="en-GB" dirty="0"/>
              <a:t>- What radiation is</a:t>
            </a:r>
          </a:p>
          <a:p>
            <a:pPr>
              <a:buFontTx/>
              <a:buChar char="-"/>
            </a:pPr>
            <a:endParaRPr lang="en-GB" dirty="0"/>
          </a:p>
          <a:p>
            <a:pPr marL="0" indent="0">
              <a:buNone/>
            </a:pPr>
            <a:r>
              <a:rPr lang="en-US" dirty="0">
                <a:hlinkClick r:id="rId2"/>
              </a:rPr>
              <a:t>https://www.youtube.com/watch?v=Eizsm5V8c_c&amp;list=PLidqqIGKox7UVC-8WC9djoeBzwxPeXph7&amp;index=5</a:t>
            </a:r>
            <a:r>
              <a:rPr lang="en-US" dirty="0"/>
              <a:t> </a:t>
            </a:r>
          </a:p>
        </p:txBody>
      </p:sp>
    </p:spTree>
    <p:extLst>
      <p:ext uri="{BB962C8B-B14F-4D97-AF65-F5344CB8AC3E}">
        <p14:creationId xmlns:p14="http://schemas.microsoft.com/office/powerpoint/2010/main" val="36609596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AB99A-5C5A-1642-9872-EE1D3AF55F4A}"/>
              </a:ext>
            </a:extLst>
          </p:cNvPr>
          <p:cNvSpPr>
            <a:spLocks noGrp="1"/>
          </p:cNvSpPr>
          <p:nvPr>
            <p:ph type="title"/>
          </p:nvPr>
        </p:nvSpPr>
        <p:spPr/>
        <p:txBody>
          <a:bodyPr/>
          <a:lstStyle/>
          <a:p>
            <a:r>
              <a:rPr lang="en-US" dirty="0"/>
              <a:t>1.24 Measuring Energy</a:t>
            </a:r>
          </a:p>
        </p:txBody>
      </p:sp>
      <p:sp>
        <p:nvSpPr>
          <p:cNvPr id="3" name="Content Placeholder 2">
            <a:extLst>
              <a:ext uri="{FF2B5EF4-FFF2-40B4-BE49-F238E27FC236}">
                <a16:creationId xmlns:a16="http://schemas.microsoft.com/office/drawing/2014/main" id="{471EFE51-FC54-9A4E-9603-58FAEA689653}"/>
              </a:ext>
            </a:extLst>
          </p:cNvPr>
          <p:cNvSpPr>
            <a:spLocks noGrp="1"/>
          </p:cNvSpPr>
          <p:nvPr>
            <p:ph idx="1"/>
          </p:nvPr>
        </p:nvSpPr>
        <p:spPr/>
        <p:txBody>
          <a:bodyPr>
            <a:normAutofit fontScale="92500" lnSpcReduction="10000"/>
          </a:bodyPr>
          <a:lstStyle/>
          <a:p>
            <a:pPr marL="0" indent="0">
              <a:buNone/>
            </a:pPr>
            <a:r>
              <a:rPr lang="en-GB" dirty="0"/>
              <a:t>Power and work done. This video covers: - The two definitions of power - Difference between energy transferred and work done - How to use the power equation</a:t>
            </a:r>
          </a:p>
          <a:p>
            <a:pPr marL="0" indent="0">
              <a:buNone/>
            </a:pPr>
            <a:r>
              <a:rPr lang="en-US" dirty="0">
                <a:hlinkClick r:id="rId2"/>
              </a:rPr>
              <a:t>https://www.youtube.com/watch?v=kCJUzdCBOk0&amp;list=PLidqqIGKox7UVC-8WC9djoeBzwxPeXph7&amp;index=7</a:t>
            </a:r>
            <a:r>
              <a:rPr lang="en-US" dirty="0"/>
              <a:t> </a:t>
            </a:r>
          </a:p>
          <a:p>
            <a:pPr marL="0" indent="0">
              <a:buNone/>
            </a:pPr>
            <a:r>
              <a:rPr lang="en-US" dirty="0"/>
              <a:t>Efficiency.</a:t>
            </a:r>
            <a:r>
              <a:rPr lang="en-GB" dirty="0"/>
              <a:t> In this video we cover: - The idea that devices aren't 100% efficient - What efficiency is - The equation for efficiency - Examples of how to calculate efficiency - Why some devices like electric heaters are sometimes considered to be 100% efficient </a:t>
            </a:r>
            <a:endParaRPr lang="en-US" dirty="0"/>
          </a:p>
          <a:p>
            <a:pPr marL="0" indent="0">
              <a:buNone/>
            </a:pPr>
            <a:r>
              <a:rPr lang="en-US" dirty="0">
                <a:hlinkClick r:id="rId3"/>
              </a:rPr>
              <a:t>https://www.youtube.com/watch?v=7hcv_mxcA-g&amp;list=PLidqqIGKox7UVC-8WC9djoeBzwxPeXph7&amp;index=8</a:t>
            </a:r>
            <a:r>
              <a:rPr lang="en-US" dirty="0"/>
              <a:t> </a:t>
            </a:r>
          </a:p>
        </p:txBody>
      </p:sp>
    </p:spTree>
    <p:extLst>
      <p:ext uri="{BB962C8B-B14F-4D97-AF65-F5344CB8AC3E}">
        <p14:creationId xmlns:p14="http://schemas.microsoft.com/office/powerpoint/2010/main" val="8144554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ADE40-2E62-6544-BDDC-37F808E5C56A}"/>
              </a:ext>
            </a:extLst>
          </p:cNvPr>
          <p:cNvSpPr>
            <a:spLocks noGrp="1"/>
          </p:cNvSpPr>
          <p:nvPr>
            <p:ph type="title"/>
          </p:nvPr>
        </p:nvSpPr>
        <p:spPr/>
        <p:txBody>
          <a:bodyPr/>
          <a:lstStyle/>
          <a:p>
            <a:r>
              <a:rPr lang="en-US" dirty="0"/>
              <a:t>1.25 Energy for everything</a:t>
            </a:r>
          </a:p>
        </p:txBody>
      </p:sp>
      <p:sp>
        <p:nvSpPr>
          <p:cNvPr id="3" name="Content Placeholder 2">
            <a:extLst>
              <a:ext uri="{FF2B5EF4-FFF2-40B4-BE49-F238E27FC236}">
                <a16:creationId xmlns:a16="http://schemas.microsoft.com/office/drawing/2014/main" id="{604C2603-0AFD-8941-8312-2BD5845D2A57}"/>
              </a:ext>
            </a:extLst>
          </p:cNvPr>
          <p:cNvSpPr>
            <a:spLocks noGrp="1"/>
          </p:cNvSpPr>
          <p:nvPr>
            <p:ph idx="1"/>
          </p:nvPr>
        </p:nvSpPr>
        <p:spPr/>
        <p:txBody>
          <a:bodyPr>
            <a:normAutofit/>
          </a:bodyPr>
          <a:lstStyle/>
          <a:p>
            <a:pPr marL="0" indent="0">
              <a:buNone/>
            </a:pPr>
            <a:r>
              <a:rPr lang="en-US" dirty="0"/>
              <a:t>Intro to energy. </a:t>
            </a:r>
            <a:r>
              <a:rPr lang="en-GB" dirty="0"/>
              <a:t>In this video we cover: - How our sources of energy have changed throughout human history - Where we use most of our energy today i.e. transport and domestic - How renewable is our electricity (spoiler alert... not very!) </a:t>
            </a:r>
            <a:endParaRPr lang="en-US" dirty="0"/>
          </a:p>
          <a:p>
            <a:pPr marL="0" indent="0">
              <a:buNone/>
            </a:pPr>
            <a:r>
              <a:rPr lang="en-US" dirty="0">
                <a:hlinkClick r:id="rId2"/>
              </a:rPr>
              <a:t>https://www.youtube.com/watch?v=AOhQ4gj4Ng8&amp;list=PLidqqIGKox7UVC-8WC9djoeBzwxPeXph7&amp;index=9</a:t>
            </a:r>
            <a:r>
              <a:rPr lang="en-US" dirty="0"/>
              <a:t> </a:t>
            </a:r>
          </a:p>
          <a:p>
            <a:pPr marL="0" indent="0">
              <a:buNone/>
            </a:pPr>
            <a:endParaRPr lang="en-US" dirty="0"/>
          </a:p>
        </p:txBody>
      </p:sp>
    </p:spTree>
    <p:extLst>
      <p:ext uri="{BB962C8B-B14F-4D97-AF65-F5344CB8AC3E}">
        <p14:creationId xmlns:p14="http://schemas.microsoft.com/office/powerpoint/2010/main" val="26235857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CD912-1522-C34C-AED1-F668D1E0683F}"/>
              </a:ext>
            </a:extLst>
          </p:cNvPr>
          <p:cNvSpPr>
            <a:spLocks noGrp="1"/>
          </p:cNvSpPr>
          <p:nvPr>
            <p:ph type="title"/>
          </p:nvPr>
        </p:nvSpPr>
        <p:spPr/>
        <p:txBody>
          <a:bodyPr/>
          <a:lstStyle/>
          <a:p>
            <a:r>
              <a:rPr lang="en-US" dirty="0"/>
              <a:t>1.26 sources of renewable</a:t>
            </a:r>
          </a:p>
        </p:txBody>
      </p:sp>
      <p:sp>
        <p:nvSpPr>
          <p:cNvPr id="3" name="Content Placeholder 2">
            <a:extLst>
              <a:ext uri="{FF2B5EF4-FFF2-40B4-BE49-F238E27FC236}">
                <a16:creationId xmlns:a16="http://schemas.microsoft.com/office/drawing/2014/main" id="{3DD0743C-B93B-A448-9954-D0704973D704}"/>
              </a:ext>
            </a:extLst>
          </p:cNvPr>
          <p:cNvSpPr>
            <a:spLocks noGrp="1"/>
          </p:cNvSpPr>
          <p:nvPr>
            <p:ph idx="1"/>
          </p:nvPr>
        </p:nvSpPr>
        <p:spPr/>
        <p:txBody>
          <a:bodyPr>
            <a:normAutofit fontScale="77500" lnSpcReduction="20000"/>
          </a:bodyPr>
          <a:lstStyle/>
          <a:p>
            <a:pPr marL="0" indent="0">
              <a:buNone/>
            </a:pPr>
            <a:r>
              <a:rPr lang="en-GB" dirty="0"/>
              <a:t>What wind and solar power are - Where they're used - Their pros and cons.</a:t>
            </a:r>
          </a:p>
          <a:p>
            <a:pPr marL="0" indent="0">
              <a:buNone/>
            </a:pPr>
            <a:r>
              <a:rPr lang="en-US" dirty="0">
                <a:hlinkClick r:id="rId2"/>
              </a:rPr>
              <a:t>https://www.youtube.com/watch?v=loJjcGutYZg&amp;list=PLidqqIGKox7UVC-8WC9djoeBzwxPeXph7&amp;index=10</a:t>
            </a:r>
            <a:r>
              <a:rPr lang="en-US" dirty="0"/>
              <a:t> </a:t>
            </a:r>
          </a:p>
          <a:p>
            <a:pPr marL="0" indent="0">
              <a:buNone/>
            </a:pPr>
            <a:r>
              <a:rPr lang="en-GB" dirty="0"/>
              <a:t>What geothermal energy is - How it can be used to heat water or generate electricity - It's pros and cons</a:t>
            </a:r>
          </a:p>
          <a:p>
            <a:pPr marL="0" indent="0">
              <a:buNone/>
            </a:pPr>
            <a:r>
              <a:rPr lang="en-US" dirty="0">
                <a:hlinkClick r:id="rId3"/>
              </a:rPr>
              <a:t>https://www.youtube.com/watch?v=OPI-2B29btU&amp;list=PLidqqIGKox7UVC-8WC9djoeBzwxPeXph7&amp;index=11</a:t>
            </a:r>
            <a:r>
              <a:rPr lang="en-US" dirty="0"/>
              <a:t> </a:t>
            </a:r>
          </a:p>
          <a:p>
            <a:pPr marL="0" indent="0">
              <a:buNone/>
            </a:pPr>
            <a:r>
              <a:rPr lang="en-GB" dirty="0"/>
              <a:t>How biofuels are made - Their pros and cons </a:t>
            </a:r>
          </a:p>
          <a:p>
            <a:pPr marL="0" indent="0">
              <a:buNone/>
            </a:pPr>
            <a:r>
              <a:rPr lang="en-GB" dirty="0">
                <a:hlinkClick r:id="rId4"/>
              </a:rPr>
              <a:t>https://www.youtube.com/watch?v=DsCCM6JSmaA&amp;list=PLidqqIGKox7UVC-8WC9djoeBzwxPeXph7&amp;index=12</a:t>
            </a:r>
            <a:r>
              <a:rPr lang="en-GB" dirty="0"/>
              <a:t> </a:t>
            </a:r>
          </a:p>
          <a:p>
            <a:pPr marL="0" indent="0">
              <a:buNone/>
            </a:pPr>
            <a:r>
              <a:rPr lang="en-GB" dirty="0"/>
              <a:t>The difference between hydroelectric dams and tidal barrages - How they work and generate electricity - The pros and cons of each</a:t>
            </a:r>
          </a:p>
          <a:p>
            <a:pPr marL="0" indent="0">
              <a:buNone/>
            </a:pPr>
            <a:r>
              <a:rPr lang="en-GB" dirty="0">
                <a:hlinkClick r:id="rId5"/>
              </a:rPr>
              <a:t>https://www.youtube.com/watch?v=oRFZvbHl4Ck&amp;list=PLidqqIGKox7UVC-8WC9djoeBzwxPeXph7&amp;index=13</a:t>
            </a:r>
            <a:r>
              <a:rPr lang="en-GB" dirty="0"/>
              <a:t> </a:t>
            </a:r>
          </a:p>
          <a:p>
            <a:pPr marL="0" indent="0">
              <a:buNone/>
            </a:pPr>
            <a:endParaRPr lang="en-US" dirty="0"/>
          </a:p>
          <a:p>
            <a:endParaRPr lang="en-US" dirty="0"/>
          </a:p>
        </p:txBody>
      </p:sp>
    </p:spTree>
    <p:extLst>
      <p:ext uri="{BB962C8B-B14F-4D97-AF65-F5344CB8AC3E}">
        <p14:creationId xmlns:p14="http://schemas.microsoft.com/office/powerpoint/2010/main" val="21117732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767DC-BE34-3742-8569-375A1EE1ECEE}"/>
              </a:ext>
            </a:extLst>
          </p:cNvPr>
          <p:cNvSpPr>
            <a:spLocks noGrp="1"/>
          </p:cNvSpPr>
          <p:nvPr>
            <p:ph type="title"/>
          </p:nvPr>
        </p:nvSpPr>
        <p:spPr/>
        <p:txBody>
          <a:bodyPr/>
          <a:lstStyle/>
          <a:p>
            <a:r>
              <a:rPr lang="en-US" dirty="0"/>
              <a:t>1.27 Wave characteristics</a:t>
            </a:r>
          </a:p>
        </p:txBody>
      </p:sp>
      <p:sp>
        <p:nvSpPr>
          <p:cNvPr id="3" name="Content Placeholder 2">
            <a:extLst>
              <a:ext uri="{FF2B5EF4-FFF2-40B4-BE49-F238E27FC236}">
                <a16:creationId xmlns:a16="http://schemas.microsoft.com/office/drawing/2014/main" id="{07AC799F-44C3-DE46-8D4F-094F9905EE83}"/>
              </a:ext>
            </a:extLst>
          </p:cNvPr>
          <p:cNvSpPr>
            <a:spLocks noGrp="1"/>
          </p:cNvSpPr>
          <p:nvPr>
            <p:ph idx="1"/>
          </p:nvPr>
        </p:nvSpPr>
        <p:spPr/>
        <p:txBody>
          <a:bodyPr/>
          <a:lstStyle/>
          <a:p>
            <a:pPr>
              <a:buFontTx/>
              <a:buChar char="-"/>
            </a:pPr>
            <a:r>
              <a:rPr lang="en-GB" dirty="0"/>
              <a:t>What waves are </a:t>
            </a:r>
          </a:p>
          <a:p>
            <a:pPr marL="0" indent="0">
              <a:buNone/>
            </a:pPr>
            <a:r>
              <a:rPr lang="en-GB" dirty="0"/>
              <a:t>- How to label a wave. E.g. amplitude, wavelength, crest, trough and time period </a:t>
            </a:r>
          </a:p>
          <a:p>
            <a:pPr marL="0" indent="0">
              <a:buNone/>
            </a:pPr>
            <a:r>
              <a:rPr lang="en-GB" dirty="0"/>
              <a:t>- How to calculate wave speed </a:t>
            </a:r>
          </a:p>
          <a:p>
            <a:pPr marL="0" indent="0">
              <a:buNone/>
            </a:pPr>
            <a:r>
              <a:rPr lang="en-GB" dirty="0"/>
              <a:t>- The difference between transverse and longitudinal waves</a:t>
            </a:r>
            <a:endParaRPr lang="en-US" dirty="0"/>
          </a:p>
          <a:p>
            <a:r>
              <a:rPr lang="en-US" dirty="0">
                <a:hlinkClick r:id="rId2"/>
              </a:rPr>
              <a:t>https://www.youtube.com/watch?v=aCu4VRKMstA&amp;list=PLidqqIGKox7UVC-8WC9djoeBzwxPeXph7&amp;index=62</a:t>
            </a:r>
            <a:r>
              <a:rPr lang="en-US" dirty="0"/>
              <a:t> </a:t>
            </a:r>
          </a:p>
        </p:txBody>
      </p:sp>
    </p:spTree>
    <p:extLst>
      <p:ext uri="{BB962C8B-B14F-4D97-AF65-F5344CB8AC3E}">
        <p14:creationId xmlns:p14="http://schemas.microsoft.com/office/powerpoint/2010/main" val="1784820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00243-07FD-5D4B-9086-B25DC109345B}"/>
              </a:ext>
            </a:extLst>
          </p:cNvPr>
          <p:cNvSpPr>
            <a:spLocks noGrp="1"/>
          </p:cNvSpPr>
          <p:nvPr>
            <p:ph type="title"/>
          </p:nvPr>
        </p:nvSpPr>
        <p:spPr/>
        <p:txBody>
          <a:bodyPr/>
          <a:lstStyle/>
          <a:p>
            <a:r>
              <a:rPr lang="en-US" dirty="0"/>
              <a:t>1.28 Electromagnetic spectrum and its uses.</a:t>
            </a:r>
          </a:p>
        </p:txBody>
      </p:sp>
      <p:sp>
        <p:nvSpPr>
          <p:cNvPr id="3" name="Content Placeholder 2">
            <a:extLst>
              <a:ext uri="{FF2B5EF4-FFF2-40B4-BE49-F238E27FC236}">
                <a16:creationId xmlns:a16="http://schemas.microsoft.com/office/drawing/2014/main" id="{DA6D5E37-BDE0-3B4E-B3FC-F873CF0939B2}"/>
              </a:ext>
            </a:extLst>
          </p:cNvPr>
          <p:cNvSpPr>
            <a:spLocks noGrp="1"/>
          </p:cNvSpPr>
          <p:nvPr>
            <p:ph idx="1"/>
          </p:nvPr>
        </p:nvSpPr>
        <p:spPr/>
        <p:txBody>
          <a:bodyPr/>
          <a:lstStyle/>
          <a:p>
            <a:pPr marL="0" indent="0">
              <a:buNone/>
            </a:pPr>
            <a:r>
              <a:rPr lang="en-GB" dirty="0"/>
              <a:t>In this video we cover the following: - The 7 different types, and order, of the waves in the electromagnetic spectrum - The phrase ROYGBIV to help you remember the order of colours in the visible light spectrum - The inverse relationship between wavelength and frequency as you move through the spectrum - What sort of things emit these waves - That when waves contact with an object they can be reflected, absorbed, or transmitted - or some combination of the three</a:t>
            </a:r>
            <a:endParaRPr lang="en-US" dirty="0">
              <a:hlinkClick r:id="rId2"/>
            </a:endParaRPr>
          </a:p>
          <a:p>
            <a:pPr marL="0" indent="0">
              <a:buNone/>
            </a:pPr>
            <a:r>
              <a:rPr lang="en-US" dirty="0">
                <a:hlinkClick r:id="rId2"/>
              </a:rPr>
              <a:t>https://www.youtube.com/watch?v=7v2gs8rdQzU&amp;list=PLidqqIGKox7UVC-8WC9djoeBzwxPeXph7&amp;index=65</a:t>
            </a:r>
            <a:r>
              <a:rPr lang="en-US" dirty="0"/>
              <a:t> </a:t>
            </a:r>
          </a:p>
        </p:txBody>
      </p:sp>
    </p:spTree>
    <p:extLst>
      <p:ext uri="{BB962C8B-B14F-4D97-AF65-F5344CB8AC3E}">
        <p14:creationId xmlns:p14="http://schemas.microsoft.com/office/powerpoint/2010/main" val="40650847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2E39B-A726-FA42-81EF-8249BF3D73FE}"/>
              </a:ext>
            </a:extLst>
          </p:cNvPr>
          <p:cNvSpPr>
            <a:spLocks noGrp="1"/>
          </p:cNvSpPr>
          <p:nvPr>
            <p:ph type="title"/>
          </p:nvPr>
        </p:nvSpPr>
        <p:spPr/>
        <p:txBody>
          <a:bodyPr/>
          <a:lstStyle/>
          <a:p>
            <a:r>
              <a:rPr lang="en-US" dirty="0"/>
              <a:t>1.28 Uses for EMS</a:t>
            </a:r>
          </a:p>
        </p:txBody>
      </p:sp>
      <p:sp>
        <p:nvSpPr>
          <p:cNvPr id="3" name="Content Placeholder 2">
            <a:extLst>
              <a:ext uri="{FF2B5EF4-FFF2-40B4-BE49-F238E27FC236}">
                <a16:creationId xmlns:a16="http://schemas.microsoft.com/office/drawing/2014/main" id="{47019C60-F5CC-7A47-A2AF-301319A52337}"/>
              </a:ext>
            </a:extLst>
          </p:cNvPr>
          <p:cNvSpPr>
            <a:spLocks noGrp="1"/>
          </p:cNvSpPr>
          <p:nvPr>
            <p:ph idx="1"/>
          </p:nvPr>
        </p:nvSpPr>
        <p:spPr/>
        <p:txBody>
          <a:bodyPr>
            <a:normAutofit fontScale="62500" lnSpcReduction="20000"/>
          </a:bodyPr>
          <a:lstStyle/>
          <a:p>
            <a:r>
              <a:rPr lang="en-GB" dirty="0"/>
              <a:t>In this video we cover: - How radio waves can be transmitted using oscilloscopes, transmitters, and receivers - How the transmission of radio waves can be used to transfer information - The three different types of radio waves, and how they're used</a:t>
            </a:r>
          </a:p>
          <a:p>
            <a:r>
              <a:rPr lang="en-US" dirty="0">
                <a:hlinkClick r:id="rId2"/>
              </a:rPr>
              <a:t>https://www.youtube.com/watch?v=Ldnh0XlMVc0&amp;list=PLidqqIGKox7UVC-8WC9djoeBzwxPeXph7&amp;index=66</a:t>
            </a:r>
            <a:r>
              <a:rPr lang="en-US" dirty="0"/>
              <a:t> </a:t>
            </a:r>
          </a:p>
          <a:p>
            <a:r>
              <a:rPr lang="en-GB" dirty="0"/>
              <a:t>This video covers: - How microwaves are used to heat food - How microwaves are used in satellite communication - The idea that hotter objects emit more infrared radiation - How we use infrared radiation to cook things </a:t>
            </a:r>
          </a:p>
          <a:p>
            <a:r>
              <a:rPr lang="en-US" dirty="0">
                <a:hlinkClick r:id="rId3"/>
              </a:rPr>
              <a:t>https://www.youtube.com/watch?v=ow26-5UirSc&amp;list=PLidqqIGKox7UVC-8WC9djoeBzwxPeXph7&amp;index=67</a:t>
            </a:r>
            <a:r>
              <a:rPr lang="en-US" dirty="0"/>
              <a:t> </a:t>
            </a:r>
          </a:p>
          <a:p>
            <a:r>
              <a:rPr lang="en-GB" dirty="0"/>
              <a:t>This video covers: - The different colours of visible light - How light is used is optical fibres - The concept of fluorescence with ultraviolet radiation - How ultraviolet radiation can be used in security </a:t>
            </a:r>
          </a:p>
          <a:p>
            <a:r>
              <a:rPr lang="en-US" dirty="0">
                <a:hlinkClick r:id="rId4"/>
              </a:rPr>
              <a:t>https://www.youtube.com/watch?v=q_CxKQC-zpg&amp;list=PLidqqIGKox7UVC-8WC9djoeBzwxPeXph7&amp;index=68</a:t>
            </a:r>
            <a:r>
              <a:rPr lang="en-US" dirty="0"/>
              <a:t> </a:t>
            </a:r>
          </a:p>
          <a:p>
            <a:r>
              <a:rPr lang="en-GB" dirty="0"/>
              <a:t>This video covers: - How x-ray machines work - How gamma rays are used to sterilise food and medical equipment - The pro's and con's of using radiation </a:t>
            </a:r>
          </a:p>
          <a:p>
            <a:r>
              <a:rPr lang="en-US" dirty="0">
                <a:hlinkClick r:id="rId5"/>
              </a:rPr>
              <a:t>https://www.youtube.com/watch?v=dBFGjdgbpno&amp;list=PLidqqIGKox7UVC-8WC9djoeBzwxPeXph7&amp;index=69</a:t>
            </a:r>
            <a:r>
              <a:rPr lang="en-US" dirty="0"/>
              <a:t> </a:t>
            </a:r>
          </a:p>
        </p:txBody>
      </p:sp>
    </p:spTree>
    <p:extLst>
      <p:ext uri="{BB962C8B-B14F-4D97-AF65-F5344CB8AC3E}">
        <p14:creationId xmlns:p14="http://schemas.microsoft.com/office/powerpoint/2010/main" val="31607083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3B825-13A5-1846-8E4E-1244254A50E9}"/>
              </a:ext>
            </a:extLst>
          </p:cNvPr>
          <p:cNvSpPr>
            <a:spLocks noGrp="1"/>
          </p:cNvSpPr>
          <p:nvPr>
            <p:ph type="ctrTitle"/>
          </p:nvPr>
        </p:nvSpPr>
        <p:spPr/>
        <p:txBody>
          <a:bodyPr/>
          <a:lstStyle/>
          <a:p>
            <a:r>
              <a:rPr lang="en-US" dirty="0"/>
              <a:t>Extra videos  for Chemistry from this point.</a:t>
            </a:r>
          </a:p>
        </p:txBody>
      </p:sp>
    </p:spTree>
    <p:extLst>
      <p:ext uri="{BB962C8B-B14F-4D97-AF65-F5344CB8AC3E}">
        <p14:creationId xmlns:p14="http://schemas.microsoft.com/office/powerpoint/2010/main" val="34805619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27DC4-B385-984D-9699-DCD124D4877C}"/>
              </a:ext>
            </a:extLst>
          </p:cNvPr>
          <p:cNvSpPr>
            <a:spLocks noGrp="1"/>
          </p:cNvSpPr>
          <p:nvPr>
            <p:ph type="title"/>
          </p:nvPr>
        </p:nvSpPr>
        <p:spPr/>
        <p:txBody>
          <a:bodyPr/>
          <a:lstStyle/>
          <a:p>
            <a:r>
              <a:rPr lang="en-GB" dirty="0"/>
              <a:t>Balancing Chemical Equations #5</a:t>
            </a:r>
            <a:endParaRPr lang="en-US" dirty="0"/>
          </a:p>
        </p:txBody>
      </p:sp>
      <p:sp>
        <p:nvSpPr>
          <p:cNvPr id="3" name="Content Placeholder 2">
            <a:extLst>
              <a:ext uri="{FF2B5EF4-FFF2-40B4-BE49-F238E27FC236}">
                <a16:creationId xmlns:a16="http://schemas.microsoft.com/office/drawing/2014/main" id="{F120F588-EAD4-3345-9B3E-9A25120E3083}"/>
              </a:ext>
            </a:extLst>
          </p:cNvPr>
          <p:cNvSpPr>
            <a:spLocks noGrp="1"/>
          </p:cNvSpPr>
          <p:nvPr>
            <p:ph idx="1"/>
          </p:nvPr>
        </p:nvSpPr>
        <p:spPr/>
        <p:txBody>
          <a:bodyPr/>
          <a:lstStyle/>
          <a:p>
            <a:pPr marL="0" indent="0">
              <a:buNone/>
            </a:pPr>
            <a:r>
              <a:rPr lang="en-GB" dirty="0"/>
              <a:t>This video covers: </a:t>
            </a:r>
          </a:p>
          <a:p>
            <a:pPr marL="0" indent="0">
              <a:buNone/>
            </a:pPr>
            <a:r>
              <a:rPr lang="en-GB" dirty="0">
                <a:hlinkClick r:id="rId2"/>
              </a:rPr>
              <a:t>0:10</a:t>
            </a:r>
            <a:r>
              <a:rPr lang="en-GB" dirty="0"/>
              <a:t> - What 'word equation', 'reactants' and 'products' mean </a:t>
            </a:r>
          </a:p>
          <a:p>
            <a:pPr marL="0" indent="0">
              <a:buNone/>
            </a:pPr>
            <a:r>
              <a:rPr lang="en-GB" dirty="0">
                <a:hlinkClick r:id="rId3"/>
              </a:rPr>
              <a:t>0:48</a:t>
            </a:r>
            <a:r>
              <a:rPr lang="en-GB" dirty="0"/>
              <a:t> - What a symbol equation is </a:t>
            </a:r>
          </a:p>
          <a:p>
            <a:pPr marL="0" indent="0">
              <a:buNone/>
            </a:pPr>
            <a:r>
              <a:rPr lang="en-GB" dirty="0">
                <a:hlinkClick r:id="rId4"/>
              </a:rPr>
              <a:t>1:22</a:t>
            </a:r>
            <a:r>
              <a:rPr lang="en-GB" dirty="0"/>
              <a:t> - How to balance an equation and the RULES of balancing </a:t>
            </a:r>
          </a:p>
          <a:p>
            <a:pPr marL="0" indent="0">
              <a:buNone/>
            </a:pPr>
            <a:r>
              <a:rPr lang="en-GB" dirty="0">
                <a:hlinkClick r:id="rId5"/>
              </a:rPr>
              <a:t>3:45</a:t>
            </a:r>
            <a:r>
              <a:rPr lang="en-GB" dirty="0"/>
              <a:t> - Balancing example no.2</a:t>
            </a:r>
            <a:endParaRPr lang="en-US" dirty="0">
              <a:hlinkClick r:id="rId6"/>
            </a:endParaRPr>
          </a:p>
          <a:p>
            <a:pPr marL="0" indent="0">
              <a:buNone/>
            </a:pPr>
            <a:endParaRPr lang="en-US" dirty="0">
              <a:hlinkClick r:id="rId6"/>
            </a:endParaRPr>
          </a:p>
          <a:p>
            <a:pPr marL="0" indent="0">
              <a:buNone/>
            </a:pPr>
            <a:r>
              <a:rPr lang="en-US" dirty="0">
                <a:hlinkClick r:id="rId6"/>
              </a:rPr>
              <a:t>https://www.youtube.com/watch?v=qquOFYOpdl0&amp;list=PLidqqIGKox7WeOKVGHxcd69kKqtwrKl8W&amp;index=5</a:t>
            </a:r>
            <a:r>
              <a:rPr lang="en-US" dirty="0"/>
              <a:t> </a:t>
            </a:r>
          </a:p>
        </p:txBody>
      </p:sp>
    </p:spTree>
    <p:extLst>
      <p:ext uri="{BB962C8B-B14F-4D97-AF65-F5344CB8AC3E}">
        <p14:creationId xmlns:p14="http://schemas.microsoft.com/office/powerpoint/2010/main" val="7741092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43661-7E40-5743-ADC6-0613C834399A}"/>
              </a:ext>
            </a:extLst>
          </p:cNvPr>
          <p:cNvSpPr>
            <a:spLocks noGrp="1"/>
          </p:cNvSpPr>
          <p:nvPr>
            <p:ph type="title"/>
          </p:nvPr>
        </p:nvSpPr>
        <p:spPr/>
        <p:txBody>
          <a:bodyPr/>
          <a:lstStyle/>
          <a:p>
            <a:r>
              <a:rPr lang="en-GB" dirty="0"/>
              <a:t>History of the Model of the Atom #6</a:t>
            </a:r>
            <a:endParaRPr lang="en-US" dirty="0"/>
          </a:p>
        </p:txBody>
      </p:sp>
      <p:sp>
        <p:nvSpPr>
          <p:cNvPr id="3" name="Content Placeholder 2">
            <a:extLst>
              <a:ext uri="{FF2B5EF4-FFF2-40B4-BE49-F238E27FC236}">
                <a16:creationId xmlns:a16="http://schemas.microsoft.com/office/drawing/2014/main" id="{1166411E-5ED9-D44F-BB59-DA57906B1302}"/>
              </a:ext>
            </a:extLst>
          </p:cNvPr>
          <p:cNvSpPr>
            <a:spLocks noGrp="1"/>
          </p:cNvSpPr>
          <p:nvPr>
            <p:ph idx="1"/>
          </p:nvPr>
        </p:nvSpPr>
        <p:spPr/>
        <p:txBody>
          <a:bodyPr/>
          <a:lstStyle/>
          <a:p>
            <a:pPr marL="0" indent="0">
              <a:buNone/>
            </a:pPr>
            <a:r>
              <a:rPr lang="en-GB" dirty="0"/>
              <a:t>This video covers: - </a:t>
            </a:r>
          </a:p>
          <a:p>
            <a:pPr marL="0" indent="0">
              <a:buNone/>
            </a:pPr>
            <a:r>
              <a:rPr lang="en-GB" dirty="0"/>
              <a:t>Democritus - Atomic Theory - John Dalton - Solid spheres - JJ Thomson - Plumb Pudding model - Ernest Rutherford - Nuclear Model - Niels Bohr - Electron shells - James Chadwick - Neutrons</a:t>
            </a:r>
            <a:endParaRPr lang="en-US" dirty="0">
              <a:hlinkClick r:id="rId2"/>
            </a:endParaRPr>
          </a:p>
          <a:p>
            <a:pPr marL="0" indent="0">
              <a:buNone/>
            </a:pPr>
            <a:endParaRPr lang="en-US" dirty="0">
              <a:hlinkClick r:id="rId2"/>
            </a:endParaRPr>
          </a:p>
          <a:p>
            <a:pPr marL="0" indent="0">
              <a:buNone/>
            </a:pPr>
            <a:r>
              <a:rPr lang="en-US" dirty="0">
                <a:hlinkClick r:id="rId2"/>
              </a:rPr>
              <a:t>https://www.youtube.com/watch?v=sG6QoLxwIw4&amp;list=PLidqqIGKox7WeOKVGHxcd69kKqtwrKl8W&amp;index=6</a:t>
            </a:r>
            <a:r>
              <a:rPr lang="en-US" dirty="0"/>
              <a:t> </a:t>
            </a:r>
          </a:p>
        </p:txBody>
      </p:sp>
    </p:spTree>
    <p:extLst>
      <p:ext uri="{BB962C8B-B14F-4D97-AF65-F5344CB8AC3E}">
        <p14:creationId xmlns:p14="http://schemas.microsoft.com/office/powerpoint/2010/main" val="294898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A714-4BC1-6C42-9CB3-A3CAF1AE2D02}"/>
              </a:ext>
            </a:extLst>
          </p:cNvPr>
          <p:cNvSpPr>
            <a:spLocks noGrp="1"/>
          </p:cNvSpPr>
          <p:nvPr>
            <p:ph type="title"/>
          </p:nvPr>
        </p:nvSpPr>
        <p:spPr/>
        <p:txBody>
          <a:bodyPr/>
          <a:lstStyle/>
          <a:p>
            <a:r>
              <a:rPr lang="en-GB" dirty="0"/>
              <a:t>Group 1 Alkali Metals #9</a:t>
            </a:r>
            <a:endParaRPr lang="en-US" dirty="0"/>
          </a:p>
        </p:txBody>
      </p:sp>
      <p:sp>
        <p:nvSpPr>
          <p:cNvPr id="3" name="Content Placeholder 2">
            <a:extLst>
              <a:ext uri="{FF2B5EF4-FFF2-40B4-BE49-F238E27FC236}">
                <a16:creationId xmlns:a16="http://schemas.microsoft.com/office/drawing/2014/main" id="{FE8B5E58-6943-6C40-A9BA-BF410858DB23}"/>
              </a:ext>
            </a:extLst>
          </p:cNvPr>
          <p:cNvSpPr>
            <a:spLocks noGrp="1"/>
          </p:cNvSpPr>
          <p:nvPr>
            <p:ph idx="1"/>
          </p:nvPr>
        </p:nvSpPr>
        <p:spPr/>
        <p:txBody>
          <a:bodyPr/>
          <a:lstStyle/>
          <a:p>
            <a:pPr marL="0" indent="0">
              <a:buNone/>
            </a:pPr>
            <a:r>
              <a:rPr lang="en-GB" dirty="0"/>
              <a:t>What are alkali metals? Why are they so reactive? What are the trends as you go down the group? How do they react with water, oxygen and chlorine? Learn all this and more!</a:t>
            </a:r>
            <a:endParaRPr lang="en-US" dirty="0">
              <a:hlinkClick r:id="rId2"/>
            </a:endParaRPr>
          </a:p>
          <a:p>
            <a:pPr marL="0" indent="0">
              <a:buNone/>
            </a:pPr>
            <a:endParaRPr lang="en-US" dirty="0">
              <a:hlinkClick r:id="rId2"/>
            </a:endParaRPr>
          </a:p>
          <a:p>
            <a:pPr marL="0" indent="0">
              <a:buNone/>
            </a:pPr>
            <a:r>
              <a:rPr lang="en-US" dirty="0">
                <a:hlinkClick r:id="rId2"/>
              </a:rPr>
              <a:t>https://www.youtube.com/watch?v=dZGDUKQa_6g&amp;list=PLidqqIGKox7WeOKVGHxcd69kKqtwrKl8W&amp;index=9</a:t>
            </a:r>
            <a:r>
              <a:rPr lang="en-US" dirty="0"/>
              <a:t> </a:t>
            </a:r>
          </a:p>
        </p:txBody>
      </p:sp>
    </p:spTree>
    <p:extLst>
      <p:ext uri="{BB962C8B-B14F-4D97-AF65-F5344CB8AC3E}">
        <p14:creationId xmlns:p14="http://schemas.microsoft.com/office/powerpoint/2010/main" val="13515539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F53F6-4685-FE47-A700-9F47B2E6998C}"/>
              </a:ext>
            </a:extLst>
          </p:cNvPr>
          <p:cNvSpPr>
            <a:spLocks noGrp="1"/>
          </p:cNvSpPr>
          <p:nvPr>
            <p:ph type="title"/>
          </p:nvPr>
        </p:nvSpPr>
        <p:spPr/>
        <p:txBody>
          <a:bodyPr/>
          <a:lstStyle/>
          <a:p>
            <a:r>
              <a:rPr lang="en-GB" dirty="0"/>
              <a:t>Halogens and Noble Gases #10</a:t>
            </a:r>
            <a:endParaRPr lang="en-US" dirty="0"/>
          </a:p>
        </p:txBody>
      </p:sp>
      <p:sp>
        <p:nvSpPr>
          <p:cNvPr id="3" name="Content Placeholder 2">
            <a:extLst>
              <a:ext uri="{FF2B5EF4-FFF2-40B4-BE49-F238E27FC236}">
                <a16:creationId xmlns:a16="http://schemas.microsoft.com/office/drawing/2014/main" id="{BD1263D2-434C-5A4C-99AC-54C1F3C2EE10}"/>
              </a:ext>
            </a:extLst>
          </p:cNvPr>
          <p:cNvSpPr>
            <a:spLocks noGrp="1"/>
          </p:cNvSpPr>
          <p:nvPr>
            <p:ph idx="1"/>
          </p:nvPr>
        </p:nvSpPr>
        <p:spPr/>
        <p:txBody>
          <a:bodyPr/>
          <a:lstStyle/>
          <a:p>
            <a:pPr marL="0" indent="0">
              <a:buNone/>
            </a:pPr>
            <a:r>
              <a:rPr lang="en-GB" dirty="0"/>
              <a:t>Learn all about the properties and trends of the group 7 (halogens) and group 0 (noble gases) elements. Including why halogens become less reactive as you go down the group, and why noble gases are so unreactive.</a:t>
            </a:r>
            <a:endParaRPr lang="en-US" dirty="0">
              <a:hlinkClick r:id="rId2"/>
            </a:endParaRPr>
          </a:p>
          <a:p>
            <a:pPr marL="0" indent="0">
              <a:buNone/>
            </a:pPr>
            <a:endParaRPr lang="en-US" dirty="0">
              <a:hlinkClick r:id="rId2"/>
            </a:endParaRPr>
          </a:p>
          <a:p>
            <a:pPr marL="0" indent="0">
              <a:buNone/>
            </a:pPr>
            <a:r>
              <a:rPr lang="en-US" dirty="0">
                <a:hlinkClick r:id="rId2"/>
              </a:rPr>
              <a:t>https://www.youtube.com/watch?v=HT1zAPQIBAQ&amp;list=PLidqqIGKox7WeOKVGHxcd69kKqtwrKl8W&amp;index=10</a:t>
            </a:r>
            <a:r>
              <a:rPr lang="en-US" dirty="0"/>
              <a:t> </a:t>
            </a:r>
          </a:p>
        </p:txBody>
      </p:sp>
    </p:spTree>
    <p:extLst>
      <p:ext uri="{BB962C8B-B14F-4D97-AF65-F5344CB8AC3E}">
        <p14:creationId xmlns:p14="http://schemas.microsoft.com/office/powerpoint/2010/main" val="16759860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E4A9D-CC83-F645-8BBD-1C694EA10B5C}"/>
              </a:ext>
            </a:extLst>
          </p:cNvPr>
          <p:cNvSpPr>
            <a:spLocks noGrp="1"/>
          </p:cNvSpPr>
          <p:nvPr>
            <p:ph type="title"/>
          </p:nvPr>
        </p:nvSpPr>
        <p:spPr/>
        <p:txBody>
          <a:bodyPr/>
          <a:lstStyle/>
          <a:p>
            <a:r>
              <a:rPr lang="en-GB" dirty="0"/>
              <a:t>Formation of Ions #11</a:t>
            </a:r>
            <a:endParaRPr lang="en-US" dirty="0"/>
          </a:p>
        </p:txBody>
      </p:sp>
      <p:sp>
        <p:nvSpPr>
          <p:cNvPr id="3" name="Content Placeholder 2">
            <a:extLst>
              <a:ext uri="{FF2B5EF4-FFF2-40B4-BE49-F238E27FC236}">
                <a16:creationId xmlns:a16="http://schemas.microsoft.com/office/drawing/2014/main" id="{8EEF3645-E43F-E44F-8EA3-C5D7BAE4FE58}"/>
              </a:ext>
            </a:extLst>
          </p:cNvPr>
          <p:cNvSpPr>
            <a:spLocks noGrp="1"/>
          </p:cNvSpPr>
          <p:nvPr>
            <p:ph idx="1"/>
          </p:nvPr>
        </p:nvSpPr>
        <p:spPr/>
        <p:txBody>
          <a:bodyPr/>
          <a:lstStyle/>
          <a:p>
            <a:pPr marL="0" indent="0">
              <a:buNone/>
            </a:pPr>
            <a:r>
              <a:rPr lang="en-GB" dirty="0"/>
              <a:t>This video covers how atoms gain or lose electrons to form ions, why they bother, and how to tell which ion they'll become. </a:t>
            </a:r>
            <a:endParaRPr lang="en-US" dirty="0">
              <a:hlinkClick r:id="rId2"/>
            </a:endParaRPr>
          </a:p>
          <a:p>
            <a:pPr marL="0" indent="0">
              <a:buNone/>
            </a:pPr>
            <a:endParaRPr lang="en-US" dirty="0">
              <a:hlinkClick r:id="rId2"/>
            </a:endParaRPr>
          </a:p>
          <a:p>
            <a:pPr marL="0" indent="0">
              <a:buNone/>
            </a:pPr>
            <a:r>
              <a:rPr lang="en-US" dirty="0">
                <a:hlinkClick r:id="rId2"/>
              </a:rPr>
              <a:t>https://www.youtube.com/watch?v=PCZtnbxtXqE&amp;list=PLidqqIGKox7WeOKVGHxcd69kKqtwrKl8W&amp;index=11</a:t>
            </a:r>
            <a:r>
              <a:rPr lang="en-US" dirty="0"/>
              <a:t> </a:t>
            </a:r>
          </a:p>
        </p:txBody>
      </p:sp>
    </p:spTree>
    <p:extLst>
      <p:ext uri="{BB962C8B-B14F-4D97-AF65-F5344CB8AC3E}">
        <p14:creationId xmlns:p14="http://schemas.microsoft.com/office/powerpoint/2010/main" val="355183360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353C4-B474-6E41-A311-CAFB5C611F5F}"/>
              </a:ext>
            </a:extLst>
          </p:cNvPr>
          <p:cNvSpPr>
            <a:spLocks noGrp="1"/>
          </p:cNvSpPr>
          <p:nvPr>
            <p:ph type="title"/>
          </p:nvPr>
        </p:nvSpPr>
        <p:spPr/>
        <p:txBody>
          <a:bodyPr>
            <a:normAutofit/>
          </a:bodyPr>
          <a:lstStyle/>
          <a:p>
            <a:r>
              <a:rPr lang="en-GB" dirty="0"/>
              <a:t>What is Ionic Bonding? How Does Ionic Bonding Work? Ionic Bonds Explained #12</a:t>
            </a:r>
            <a:endParaRPr lang="en-US" dirty="0"/>
          </a:p>
        </p:txBody>
      </p:sp>
      <p:sp>
        <p:nvSpPr>
          <p:cNvPr id="3" name="Content Placeholder 2">
            <a:extLst>
              <a:ext uri="{FF2B5EF4-FFF2-40B4-BE49-F238E27FC236}">
                <a16:creationId xmlns:a16="http://schemas.microsoft.com/office/drawing/2014/main" id="{AD94CAA7-0953-E84C-B3C4-4E2D738F45DD}"/>
              </a:ext>
            </a:extLst>
          </p:cNvPr>
          <p:cNvSpPr>
            <a:spLocks noGrp="1"/>
          </p:cNvSpPr>
          <p:nvPr>
            <p:ph idx="1"/>
          </p:nvPr>
        </p:nvSpPr>
        <p:spPr/>
        <p:txBody>
          <a:bodyPr/>
          <a:lstStyle/>
          <a:p>
            <a:pPr marL="0" indent="0">
              <a:buNone/>
            </a:pPr>
            <a:r>
              <a:rPr lang="en-GB" dirty="0"/>
              <a:t>Ionic bonds form when one atom transfers electron/s to another atom, so that both atoms forms oppositely charged ions. These ions are then attracted to each other by electrostatic forces which we call an ionic bond.</a:t>
            </a:r>
            <a:endParaRPr lang="en-US" dirty="0">
              <a:hlinkClick r:id="rId2"/>
            </a:endParaRPr>
          </a:p>
          <a:p>
            <a:pPr marL="0" indent="0">
              <a:buNone/>
            </a:pPr>
            <a:endParaRPr lang="en-US" dirty="0">
              <a:hlinkClick r:id="rId2"/>
            </a:endParaRPr>
          </a:p>
          <a:p>
            <a:pPr marL="0" indent="0">
              <a:buNone/>
            </a:pPr>
            <a:r>
              <a:rPr lang="en-US" dirty="0">
                <a:hlinkClick r:id="rId2"/>
              </a:rPr>
              <a:t>https://www.youtube.com/watch?v=6DtrrWA5nkE&amp;list=PLidqqIGKox7WeOKVGHxcd69kKqtwrKl8W&amp;index=12</a:t>
            </a:r>
            <a:r>
              <a:rPr lang="en-US" dirty="0"/>
              <a:t> </a:t>
            </a:r>
          </a:p>
        </p:txBody>
      </p:sp>
    </p:spTree>
    <p:extLst>
      <p:ext uri="{BB962C8B-B14F-4D97-AF65-F5344CB8AC3E}">
        <p14:creationId xmlns:p14="http://schemas.microsoft.com/office/powerpoint/2010/main" val="21771252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5857D-0829-CF41-98E9-AEF9515B0D7A}"/>
              </a:ext>
            </a:extLst>
          </p:cNvPr>
          <p:cNvSpPr>
            <a:spLocks noGrp="1"/>
          </p:cNvSpPr>
          <p:nvPr>
            <p:ph type="title"/>
          </p:nvPr>
        </p:nvSpPr>
        <p:spPr/>
        <p:txBody>
          <a:bodyPr>
            <a:normAutofit/>
          </a:bodyPr>
          <a:lstStyle/>
          <a:p>
            <a:r>
              <a:rPr lang="en-GB" dirty="0"/>
              <a:t>What is an Ionic Compound? Ionic Compounds Explained #13</a:t>
            </a:r>
            <a:endParaRPr lang="en-US" dirty="0"/>
          </a:p>
        </p:txBody>
      </p:sp>
      <p:sp>
        <p:nvSpPr>
          <p:cNvPr id="3" name="Content Placeholder 2">
            <a:extLst>
              <a:ext uri="{FF2B5EF4-FFF2-40B4-BE49-F238E27FC236}">
                <a16:creationId xmlns:a16="http://schemas.microsoft.com/office/drawing/2014/main" id="{06709A2B-1A93-3240-A73F-C38E6B9F7F42}"/>
              </a:ext>
            </a:extLst>
          </p:cNvPr>
          <p:cNvSpPr>
            <a:spLocks noGrp="1"/>
          </p:cNvSpPr>
          <p:nvPr>
            <p:ph idx="1"/>
          </p:nvPr>
        </p:nvSpPr>
        <p:spPr/>
        <p:txBody>
          <a:bodyPr/>
          <a:lstStyle/>
          <a:p>
            <a:pPr marL="0" indent="0">
              <a:buNone/>
            </a:pPr>
            <a:r>
              <a:rPr lang="en-GB" dirty="0"/>
              <a:t>This video covers everything you need to know about ionic compounds - their structure; their properties; and most how to determine their formula. We also cover the common ions that you need to know for the exams!</a:t>
            </a:r>
            <a:endParaRPr lang="en-US" dirty="0">
              <a:hlinkClick r:id="rId2"/>
            </a:endParaRPr>
          </a:p>
          <a:p>
            <a:pPr marL="0" indent="0">
              <a:buNone/>
            </a:pPr>
            <a:endParaRPr lang="en-US" dirty="0">
              <a:hlinkClick r:id="rId2"/>
            </a:endParaRPr>
          </a:p>
          <a:p>
            <a:pPr marL="0" indent="0">
              <a:buNone/>
            </a:pPr>
            <a:r>
              <a:rPr lang="en-US" dirty="0">
                <a:hlinkClick r:id="rId2"/>
              </a:rPr>
              <a:t>https://www.youtube.com/watch?v=kShlfIsvWbQ&amp;list=PLidqqIGKox7WeOKVGHxcd69kKqtwrKl8W&amp;index=13</a:t>
            </a:r>
            <a:r>
              <a:rPr lang="en-US" dirty="0"/>
              <a:t> </a:t>
            </a:r>
          </a:p>
        </p:txBody>
      </p:sp>
    </p:spTree>
    <p:extLst>
      <p:ext uri="{BB962C8B-B14F-4D97-AF65-F5344CB8AC3E}">
        <p14:creationId xmlns:p14="http://schemas.microsoft.com/office/powerpoint/2010/main" val="36242528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97A5B-BA99-C047-AF9B-11025879CC50}"/>
              </a:ext>
            </a:extLst>
          </p:cNvPr>
          <p:cNvSpPr>
            <a:spLocks noGrp="1"/>
          </p:cNvSpPr>
          <p:nvPr>
            <p:ph type="title"/>
          </p:nvPr>
        </p:nvSpPr>
        <p:spPr/>
        <p:txBody>
          <a:bodyPr/>
          <a:lstStyle/>
          <a:p>
            <a:r>
              <a:rPr lang="en-GB" dirty="0"/>
              <a:t>Covalent Bonding #14</a:t>
            </a:r>
            <a:endParaRPr lang="en-US" dirty="0"/>
          </a:p>
        </p:txBody>
      </p:sp>
      <p:sp>
        <p:nvSpPr>
          <p:cNvPr id="3" name="Content Placeholder 2">
            <a:extLst>
              <a:ext uri="{FF2B5EF4-FFF2-40B4-BE49-F238E27FC236}">
                <a16:creationId xmlns:a16="http://schemas.microsoft.com/office/drawing/2014/main" id="{9DD8FCC2-605B-174E-8F50-23149D2081C1}"/>
              </a:ext>
            </a:extLst>
          </p:cNvPr>
          <p:cNvSpPr>
            <a:spLocks noGrp="1"/>
          </p:cNvSpPr>
          <p:nvPr>
            <p:ph idx="1"/>
          </p:nvPr>
        </p:nvSpPr>
        <p:spPr/>
        <p:txBody>
          <a:bodyPr/>
          <a:lstStyle/>
          <a:p>
            <a:pPr marL="0" indent="0">
              <a:buNone/>
            </a:pPr>
            <a:r>
              <a:rPr lang="en-GB" dirty="0"/>
              <a:t>This video covers how covalent bonding works, how to show it with dot and cross diagrams, and the types of substances that covalent bonds can form.</a:t>
            </a:r>
            <a:endParaRPr lang="en-US" dirty="0">
              <a:hlinkClick r:id="rId2"/>
            </a:endParaRPr>
          </a:p>
          <a:p>
            <a:pPr marL="0" indent="0">
              <a:buNone/>
            </a:pPr>
            <a:endParaRPr lang="en-US" dirty="0">
              <a:hlinkClick r:id="rId2"/>
            </a:endParaRPr>
          </a:p>
          <a:p>
            <a:pPr marL="0" indent="0">
              <a:buNone/>
            </a:pPr>
            <a:r>
              <a:rPr lang="en-US" dirty="0">
                <a:hlinkClick r:id="rId2"/>
              </a:rPr>
              <a:t>https://www.youtube.com/watch?v=5I_1jRGSR9E&amp;list=PLidqqIGKox7WeOKVGHxcd69kKqtwrKl8W&amp;index=14</a:t>
            </a:r>
            <a:r>
              <a:rPr lang="en-US" dirty="0"/>
              <a:t> </a:t>
            </a:r>
          </a:p>
        </p:txBody>
      </p:sp>
    </p:spTree>
    <p:extLst>
      <p:ext uri="{BB962C8B-B14F-4D97-AF65-F5344CB8AC3E}">
        <p14:creationId xmlns:p14="http://schemas.microsoft.com/office/powerpoint/2010/main" val="31660697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880EC-AC5A-FF45-B88B-144E24547B51}"/>
              </a:ext>
            </a:extLst>
          </p:cNvPr>
          <p:cNvSpPr>
            <a:spLocks noGrp="1"/>
          </p:cNvSpPr>
          <p:nvPr>
            <p:ph type="title"/>
          </p:nvPr>
        </p:nvSpPr>
        <p:spPr/>
        <p:txBody>
          <a:bodyPr>
            <a:normAutofit/>
          </a:bodyPr>
          <a:lstStyle/>
          <a:p>
            <a:r>
              <a:rPr lang="en-GB" dirty="0"/>
              <a:t>Properties of Simple Molecular Substances &amp; Giant Covalent Structures #15</a:t>
            </a:r>
            <a:endParaRPr lang="en-US" dirty="0"/>
          </a:p>
        </p:txBody>
      </p:sp>
      <p:sp>
        <p:nvSpPr>
          <p:cNvPr id="3" name="Content Placeholder 2">
            <a:extLst>
              <a:ext uri="{FF2B5EF4-FFF2-40B4-BE49-F238E27FC236}">
                <a16:creationId xmlns:a16="http://schemas.microsoft.com/office/drawing/2014/main" id="{19C23807-34A7-114C-A1A9-DBDA01E4CCB5}"/>
              </a:ext>
            </a:extLst>
          </p:cNvPr>
          <p:cNvSpPr>
            <a:spLocks noGrp="1"/>
          </p:cNvSpPr>
          <p:nvPr>
            <p:ph idx="1"/>
          </p:nvPr>
        </p:nvSpPr>
        <p:spPr/>
        <p:txBody>
          <a:bodyPr/>
          <a:lstStyle/>
          <a:p>
            <a:pPr marL="0" indent="0">
              <a:buNone/>
            </a:pPr>
            <a:r>
              <a:rPr lang="en-GB" dirty="0"/>
              <a:t>Covalent bonds are very strong can be used to make a range of substances from the very small 'Simple Molecular Substances' to the large 'Giant Covalent Structures'. Learn how their properties differ and why!</a:t>
            </a:r>
          </a:p>
          <a:p>
            <a:pPr marL="0" indent="0">
              <a:buNone/>
            </a:pPr>
            <a:endParaRPr lang="en-US" dirty="0">
              <a:hlinkClick r:id="rId2"/>
            </a:endParaRPr>
          </a:p>
          <a:p>
            <a:pPr marL="0" indent="0">
              <a:buNone/>
            </a:pPr>
            <a:r>
              <a:rPr lang="en-US" dirty="0">
                <a:hlinkClick r:id="rId2"/>
              </a:rPr>
              <a:t>https://www.youtube.com/watch?v=d2ogZgGmMDY&amp;list=PLidqqIGKox7WeOKVGHxcd69kKqtwrKl8W&amp;index=15</a:t>
            </a:r>
            <a:r>
              <a:rPr lang="en-US" dirty="0"/>
              <a:t> </a:t>
            </a:r>
          </a:p>
        </p:txBody>
      </p:sp>
    </p:spTree>
    <p:extLst>
      <p:ext uri="{BB962C8B-B14F-4D97-AF65-F5344CB8AC3E}">
        <p14:creationId xmlns:p14="http://schemas.microsoft.com/office/powerpoint/2010/main" val="37178863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FE539-1C0B-DF40-8094-288F30DC3118}"/>
              </a:ext>
            </a:extLst>
          </p:cNvPr>
          <p:cNvSpPr>
            <a:spLocks noGrp="1"/>
          </p:cNvSpPr>
          <p:nvPr>
            <p:ph type="title"/>
          </p:nvPr>
        </p:nvSpPr>
        <p:spPr/>
        <p:txBody>
          <a:bodyPr>
            <a:normAutofit/>
          </a:bodyPr>
          <a:lstStyle/>
          <a:p>
            <a:r>
              <a:rPr lang="en-GB" dirty="0"/>
              <a:t>Allotropes of Carbon - Diamond and Graphite #16</a:t>
            </a:r>
            <a:endParaRPr lang="en-US" dirty="0"/>
          </a:p>
        </p:txBody>
      </p:sp>
      <p:sp>
        <p:nvSpPr>
          <p:cNvPr id="3" name="Content Placeholder 2">
            <a:extLst>
              <a:ext uri="{FF2B5EF4-FFF2-40B4-BE49-F238E27FC236}">
                <a16:creationId xmlns:a16="http://schemas.microsoft.com/office/drawing/2014/main" id="{4FB62EE5-5748-BC48-9677-D37DBDFFFB80}"/>
              </a:ext>
            </a:extLst>
          </p:cNvPr>
          <p:cNvSpPr>
            <a:spLocks noGrp="1"/>
          </p:cNvSpPr>
          <p:nvPr>
            <p:ph idx="1"/>
          </p:nvPr>
        </p:nvSpPr>
        <p:spPr/>
        <p:txBody>
          <a:bodyPr/>
          <a:lstStyle/>
          <a:p>
            <a:pPr marL="0" indent="0">
              <a:buNone/>
            </a:pPr>
            <a:r>
              <a:rPr lang="en-GB" dirty="0"/>
              <a:t>In this video, we explore the diamond and graphite which are two allotropes of solid carbon and we compare their structure and properties. Allotropes are different structural forms of the same element in the same physical state.</a:t>
            </a:r>
            <a:endParaRPr lang="en-US" dirty="0">
              <a:hlinkClick r:id="rId2"/>
            </a:endParaRPr>
          </a:p>
          <a:p>
            <a:pPr marL="0" indent="0">
              <a:buNone/>
            </a:pPr>
            <a:endParaRPr lang="en-US" dirty="0">
              <a:hlinkClick r:id="rId2"/>
            </a:endParaRPr>
          </a:p>
          <a:p>
            <a:pPr marL="0" indent="0">
              <a:buNone/>
            </a:pPr>
            <a:r>
              <a:rPr lang="en-US" dirty="0">
                <a:hlinkClick r:id="rId2"/>
              </a:rPr>
              <a:t>https://www.youtube.com/watch?v=tGH0mXCcEFU&amp;list=PLidqqIGKox7WeOKVGHxcd69kKqtwrKl8W&amp;index=16</a:t>
            </a:r>
            <a:r>
              <a:rPr lang="en-US" dirty="0"/>
              <a:t> </a:t>
            </a:r>
          </a:p>
        </p:txBody>
      </p:sp>
    </p:spTree>
    <p:extLst>
      <p:ext uri="{BB962C8B-B14F-4D97-AF65-F5344CB8AC3E}">
        <p14:creationId xmlns:p14="http://schemas.microsoft.com/office/powerpoint/2010/main" val="5240717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19E00-0194-9645-A62D-2F32949B9570}"/>
              </a:ext>
            </a:extLst>
          </p:cNvPr>
          <p:cNvSpPr>
            <a:spLocks noGrp="1"/>
          </p:cNvSpPr>
          <p:nvPr>
            <p:ph type="title"/>
          </p:nvPr>
        </p:nvSpPr>
        <p:spPr/>
        <p:txBody>
          <a:bodyPr/>
          <a:lstStyle/>
          <a:p>
            <a:r>
              <a:rPr lang="en-GB" dirty="0"/>
              <a:t>Allotropes - Graphene and Fullerenes #17</a:t>
            </a:r>
            <a:br>
              <a:rPr lang="en-GB" dirty="0"/>
            </a:br>
            <a:endParaRPr lang="en-US" dirty="0"/>
          </a:p>
        </p:txBody>
      </p:sp>
      <p:sp>
        <p:nvSpPr>
          <p:cNvPr id="3" name="Content Placeholder 2">
            <a:extLst>
              <a:ext uri="{FF2B5EF4-FFF2-40B4-BE49-F238E27FC236}">
                <a16:creationId xmlns:a16="http://schemas.microsoft.com/office/drawing/2014/main" id="{8017CE7C-2F81-074F-875E-B2940F6C65D3}"/>
              </a:ext>
            </a:extLst>
          </p:cNvPr>
          <p:cNvSpPr>
            <a:spLocks noGrp="1"/>
          </p:cNvSpPr>
          <p:nvPr>
            <p:ph idx="1"/>
          </p:nvPr>
        </p:nvSpPr>
        <p:spPr/>
        <p:txBody>
          <a:bodyPr/>
          <a:lstStyle/>
          <a:p>
            <a:pPr marL="0" indent="0">
              <a:buNone/>
            </a:pPr>
            <a:r>
              <a:rPr lang="en-GB" dirty="0"/>
              <a:t>This video covers the structure and uses of graphene and fullerenes - like nanotubes and the buckminsterfullerene. </a:t>
            </a:r>
          </a:p>
          <a:p>
            <a:pPr marL="0" indent="0">
              <a:buNone/>
            </a:pPr>
            <a:r>
              <a:rPr lang="en-GB" dirty="0"/>
              <a:t>Remember allotropes are different structural forms of the same element in the same physical state.</a:t>
            </a:r>
            <a:endParaRPr lang="en-US" dirty="0">
              <a:hlinkClick r:id="rId2"/>
            </a:endParaRPr>
          </a:p>
          <a:p>
            <a:pPr marL="0" indent="0">
              <a:buNone/>
            </a:pPr>
            <a:endParaRPr lang="en-US" dirty="0">
              <a:hlinkClick r:id="rId2"/>
            </a:endParaRPr>
          </a:p>
          <a:p>
            <a:pPr marL="0" indent="0">
              <a:buNone/>
            </a:pPr>
            <a:r>
              <a:rPr lang="en-US" dirty="0">
                <a:hlinkClick r:id="rId2"/>
              </a:rPr>
              <a:t>https://www.youtube.com/watch?v=4ZEtS5qLOHs&amp;list=PLidqqIGKox7WeOKVGHxcd69kKqtwrKl8W&amp;index=17</a:t>
            </a:r>
            <a:r>
              <a:rPr lang="en-US" dirty="0"/>
              <a:t> </a:t>
            </a:r>
          </a:p>
        </p:txBody>
      </p:sp>
    </p:spTree>
    <p:extLst>
      <p:ext uri="{BB962C8B-B14F-4D97-AF65-F5344CB8AC3E}">
        <p14:creationId xmlns:p14="http://schemas.microsoft.com/office/powerpoint/2010/main" val="6078380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8785-3CE7-7541-8A60-5C742FB74B17}"/>
              </a:ext>
            </a:extLst>
          </p:cNvPr>
          <p:cNvSpPr>
            <a:spLocks noGrp="1"/>
          </p:cNvSpPr>
          <p:nvPr>
            <p:ph type="title"/>
          </p:nvPr>
        </p:nvSpPr>
        <p:spPr/>
        <p:txBody>
          <a:bodyPr>
            <a:normAutofit/>
          </a:bodyPr>
          <a:lstStyle/>
          <a:p>
            <a:r>
              <a:rPr lang="en-GB" dirty="0"/>
              <a:t>What is a Polymer? Polymers / Monomers / Their Properties Explained #18</a:t>
            </a:r>
            <a:endParaRPr lang="en-US" dirty="0"/>
          </a:p>
        </p:txBody>
      </p:sp>
      <p:sp>
        <p:nvSpPr>
          <p:cNvPr id="3" name="Content Placeholder 2">
            <a:extLst>
              <a:ext uri="{FF2B5EF4-FFF2-40B4-BE49-F238E27FC236}">
                <a16:creationId xmlns:a16="http://schemas.microsoft.com/office/drawing/2014/main" id="{FF2B0F3F-A60F-4A41-9EF7-C7ED25D07D61}"/>
              </a:ext>
            </a:extLst>
          </p:cNvPr>
          <p:cNvSpPr>
            <a:spLocks noGrp="1"/>
          </p:cNvSpPr>
          <p:nvPr>
            <p:ph idx="1"/>
          </p:nvPr>
        </p:nvSpPr>
        <p:spPr/>
        <p:txBody>
          <a:bodyPr/>
          <a:lstStyle/>
          <a:p>
            <a:pPr marL="0" indent="0">
              <a:buNone/>
            </a:pPr>
            <a:r>
              <a:rPr lang="en-GB" dirty="0"/>
              <a:t>Polymers are large molecules made up of lots of repeating units called monomers. This video covers: how to identify them, how to draw them, and their properties.</a:t>
            </a:r>
            <a:endParaRPr lang="en-US" dirty="0">
              <a:hlinkClick r:id="rId2"/>
            </a:endParaRPr>
          </a:p>
          <a:p>
            <a:pPr marL="0" indent="0">
              <a:buNone/>
            </a:pPr>
            <a:endParaRPr lang="en-US" dirty="0">
              <a:hlinkClick r:id="rId2"/>
            </a:endParaRPr>
          </a:p>
          <a:p>
            <a:pPr marL="0" indent="0">
              <a:buNone/>
            </a:pPr>
            <a:r>
              <a:rPr lang="en-US" dirty="0">
                <a:hlinkClick r:id="rId2"/>
              </a:rPr>
              <a:t>https://www.youtube.com/watch?v=EP0zfm_FVqc&amp;list=PLidqqIGKox7WeOKVGHxcd69kKqtwrKl8W&amp;index=18</a:t>
            </a:r>
            <a:r>
              <a:rPr lang="en-US" dirty="0"/>
              <a:t> </a:t>
            </a:r>
          </a:p>
        </p:txBody>
      </p:sp>
    </p:spTree>
    <p:extLst>
      <p:ext uri="{BB962C8B-B14F-4D97-AF65-F5344CB8AC3E}">
        <p14:creationId xmlns:p14="http://schemas.microsoft.com/office/powerpoint/2010/main" val="118789005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DE0D9-8463-FF4B-9673-56014685DDFD}"/>
              </a:ext>
            </a:extLst>
          </p:cNvPr>
          <p:cNvSpPr>
            <a:spLocks noGrp="1"/>
          </p:cNvSpPr>
          <p:nvPr>
            <p:ph type="title"/>
          </p:nvPr>
        </p:nvSpPr>
        <p:spPr/>
        <p:txBody>
          <a:bodyPr/>
          <a:lstStyle/>
          <a:p>
            <a:r>
              <a:rPr lang="en-GB" dirty="0"/>
              <a:t>Metallic Bonding #19</a:t>
            </a:r>
            <a:endParaRPr lang="en-US" dirty="0"/>
          </a:p>
        </p:txBody>
      </p:sp>
      <p:sp>
        <p:nvSpPr>
          <p:cNvPr id="3" name="Content Placeholder 2">
            <a:extLst>
              <a:ext uri="{FF2B5EF4-FFF2-40B4-BE49-F238E27FC236}">
                <a16:creationId xmlns:a16="http://schemas.microsoft.com/office/drawing/2014/main" id="{8064366C-7D3A-C445-90F9-8EA56AA451C7}"/>
              </a:ext>
            </a:extLst>
          </p:cNvPr>
          <p:cNvSpPr>
            <a:spLocks noGrp="1"/>
          </p:cNvSpPr>
          <p:nvPr>
            <p:ph idx="1"/>
          </p:nvPr>
        </p:nvSpPr>
        <p:spPr/>
        <p:txBody>
          <a:bodyPr/>
          <a:lstStyle/>
          <a:p>
            <a:pPr marL="0" indent="0">
              <a:buNone/>
            </a:pPr>
            <a:r>
              <a:rPr lang="en-GB" dirty="0"/>
              <a:t>This video covers bonding between metal atoms which we call metallic bonding. It also looks at the properties this gives rise to and how they differ from alloys. </a:t>
            </a:r>
            <a:endParaRPr lang="en-US" dirty="0">
              <a:hlinkClick r:id="rId2"/>
            </a:endParaRPr>
          </a:p>
          <a:p>
            <a:pPr marL="0" indent="0">
              <a:buNone/>
            </a:pPr>
            <a:endParaRPr lang="en-US" dirty="0">
              <a:hlinkClick r:id="rId2"/>
            </a:endParaRPr>
          </a:p>
          <a:p>
            <a:pPr marL="0" indent="0">
              <a:buNone/>
            </a:pPr>
            <a:r>
              <a:rPr lang="en-US" dirty="0">
                <a:hlinkClick r:id="rId2"/>
              </a:rPr>
              <a:t>https://www.youtube.com/watch?v=b1y2Q6YX1bQ&amp;list=PLidqqIGKox7WeOKVGHxcd69kKqtwrKl8W&amp;index=19</a:t>
            </a:r>
            <a:r>
              <a:rPr lang="en-US" dirty="0"/>
              <a:t> </a:t>
            </a:r>
          </a:p>
        </p:txBody>
      </p:sp>
    </p:spTree>
    <p:extLst>
      <p:ext uri="{BB962C8B-B14F-4D97-AF65-F5344CB8AC3E}">
        <p14:creationId xmlns:p14="http://schemas.microsoft.com/office/powerpoint/2010/main" val="424229849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51738-F347-BE41-85CD-6702A5F2A577}"/>
              </a:ext>
            </a:extLst>
          </p:cNvPr>
          <p:cNvSpPr>
            <a:spLocks noGrp="1"/>
          </p:cNvSpPr>
          <p:nvPr>
            <p:ph type="title"/>
          </p:nvPr>
        </p:nvSpPr>
        <p:spPr/>
        <p:txBody>
          <a:bodyPr/>
          <a:lstStyle/>
          <a:p>
            <a:r>
              <a:rPr lang="en-GB" dirty="0"/>
              <a:t>States of Matter &amp; Changing State #20</a:t>
            </a:r>
            <a:endParaRPr lang="en-US" dirty="0"/>
          </a:p>
        </p:txBody>
      </p:sp>
      <p:sp>
        <p:nvSpPr>
          <p:cNvPr id="3" name="Content Placeholder 2">
            <a:extLst>
              <a:ext uri="{FF2B5EF4-FFF2-40B4-BE49-F238E27FC236}">
                <a16:creationId xmlns:a16="http://schemas.microsoft.com/office/drawing/2014/main" id="{4411C42A-E2EA-C048-AF76-FFDD62F4DBCE}"/>
              </a:ext>
            </a:extLst>
          </p:cNvPr>
          <p:cNvSpPr>
            <a:spLocks noGrp="1"/>
          </p:cNvSpPr>
          <p:nvPr>
            <p:ph idx="1"/>
          </p:nvPr>
        </p:nvSpPr>
        <p:spPr/>
        <p:txBody>
          <a:bodyPr/>
          <a:lstStyle/>
          <a:p>
            <a:pPr marL="0" indent="0">
              <a:buNone/>
            </a:pPr>
            <a:r>
              <a:rPr lang="en-GB" dirty="0"/>
              <a:t>This video explains 'particle theory' and uses it to describe the 3 states of matter: solid, liquid and gas. It also covers how substances move between these states at the particle level.</a:t>
            </a:r>
            <a:endParaRPr lang="en-US" dirty="0">
              <a:hlinkClick r:id="rId2"/>
            </a:endParaRPr>
          </a:p>
          <a:p>
            <a:pPr marL="0" indent="0">
              <a:buNone/>
            </a:pPr>
            <a:endParaRPr lang="en-US" dirty="0">
              <a:hlinkClick r:id="rId2"/>
            </a:endParaRPr>
          </a:p>
          <a:p>
            <a:pPr marL="0" indent="0">
              <a:buNone/>
            </a:pPr>
            <a:r>
              <a:rPr lang="en-US" dirty="0">
                <a:hlinkClick r:id="rId2"/>
              </a:rPr>
              <a:t>https://www.youtube.com/watch?v=hkBrw2fG75U&amp;list=PLidqqIGKox7WeOKVGHxcd69kKqtwrKl8W&amp;index=20</a:t>
            </a:r>
            <a:r>
              <a:rPr lang="en-US" dirty="0"/>
              <a:t> </a:t>
            </a:r>
          </a:p>
        </p:txBody>
      </p:sp>
    </p:spTree>
    <p:extLst>
      <p:ext uri="{BB962C8B-B14F-4D97-AF65-F5344CB8AC3E}">
        <p14:creationId xmlns:p14="http://schemas.microsoft.com/office/powerpoint/2010/main" val="47437597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20ECD-2150-A34E-A312-052335DA3DE5}"/>
              </a:ext>
            </a:extLst>
          </p:cNvPr>
          <p:cNvSpPr>
            <a:spLocks noGrp="1"/>
          </p:cNvSpPr>
          <p:nvPr>
            <p:ph type="title"/>
          </p:nvPr>
        </p:nvSpPr>
        <p:spPr/>
        <p:txBody>
          <a:bodyPr>
            <a:normAutofit/>
          </a:bodyPr>
          <a:lstStyle/>
          <a:p>
            <a:r>
              <a:rPr lang="en-GB" dirty="0"/>
              <a:t>State Symbols &amp; Predicting States of Matter #21</a:t>
            </a:r>
            <a:endParaRPr lang="en-US" dirty="0"/>
          </a:p>
        </p:txBody>
      </p:sp>
      <p:sp>
        <p:nvSpPr>
          <p:cNvPr id="3" name="Content Placeholder 2">
            <a:extLst>
              <a:ext uri="{FF2B5EF4-FFF2-40B4-BE49-F238E27FC236}">
                <a16:creationId xmlns:a16="http://schemas.microsoft.com/office/drawing/2014/main" id="{4D6A0046-75F0-F94F-BA04-80DD4B1555FF}"/>
              </a:ext>
            </a:extLst>
          </p:cNvPr>
          <p:cNvSpPr>
            <a:spLocks noGrp="1"/>
          </p:cNvSpPr>
          <p:nvPr>
            <p:ph idx="1"/>
          </p:nvPr>
        </p:nvSpPr>
        <p:spPr/>
        <p:txBody>
          <a:bodyPr/>
          <a:lstStyle/>
          <a:p>
            <a:pPr marL="0" indent="0">
              <a:buNone/>
            </a:pPr>
            <a:r>
              <a:rPr lang="en-GB" dirty="0"/>
              <a:t>This videos covers how to use state symbols to show the physical state that substances are in, and also how to predict the state from melting and boiling point data. </a:t>
            </a:r>
            <a:endParaRPr lang="en-US" dirty="0">
              <a:hlinkClick r:id="rId2"/>
            </a:endParaRPr>
          </a:p>
          <a:p>
            <a:pPr marL="0" indent="0">
              <a:buNone/>
            </a:pPr>
            <a:endParaRPr lang="en-US" dirty="0">
              <a:hlinkClick r:id="rId2"/>
            </a:endParaRPr>
          </a:p>
          <a:p>
            <a:pPr marL="0" indent="0">
              <a:buNone/>
            </a:pPr>
            <a:r>
              <a:rPr lang="en-US" dirty="0">
                <a:hlinkClick r:id="rId2"/>
              </a:rPr>
              <a:t>https://www.youtube.com/watch?v=h7ErVAZbeu0&amp;list=PLidqqIGKox7WeOKVGHxcd69kKqtwrKl8W&amp;index=21</a:t>
            </a:r>
            <a:r>
              <a:rPr lang="en-US" dirty="0"/>
              <a:t> </a:t>
            </a:r>
          </a:p>
        </p:txBody>
      </p:sp>
    </p:spTree>
    <p:extLst>
      <p:ext uri="{BB962C8B-B14F-4D97-AF65-F5344CB8AC3E}">
        <p14:creationId xmlns:p14="http://schemas.microsoft.com/office/powerpoint/2010/main" val="333882334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13292-828D-7F41-80A0-F355FFFF21DE}"/>
              </a:ext>
            </a:extLst>
          </p:cNvPr>
          <p:cNvSpPr>
            <a:spLocks noGrp="1"/>
          </p:cNvSpPr>
          <p:nvPr>
            <p:ph type="title"/>
          </p:nvPr>
        </p:nvSpPr>
        <p:spPr/>
        <p:txBody>
          <a:bodyPr/>
          <a:lstStyle/>
          <a:p>
            <a:r>
              <a:rPr lang="en-GB" dirty="0"/>
              <a:t>Relative Formula Mass #22</a:t>
            </a:r>
            <a:endParaRPr lang="en-US" dirty="0"/>
          </a:p>
        </p:txBody>
      </p:sp>
      <p:sp>
        <p:nvSpPr>
          <p:cNvPr id="3" name="Content Placeholder 2">
            <a:extLst>
              <a:ext uri="{FF2B5EF4-FFF2-40B4-BE49-F238E27FC236}">
                <a16:creationId xmlns:a16="http://schemas.microsoft.com/office/drawing/2014/main" id="{CCBB558F-234F-6A41-8209-F870CDF379C7}"/>
              </a:ext>
            </a:extLst>
          </p:cNvPr>
          <p:cNvSpPr>
            <a:spLocks noGrp="1"/>
          </p:cNvSpPr>
          <p:nvPr>
            <p:ph idx="1"/>
          </p:nvPr>
        </p:nvSpPr>
        <p:spPr/>
        <p:txBody>
          <a:bodyPr/>
          <a:lstStyle/>
          <a:p>
            <a:pPr marL="0" indent="0">
              <a:buNone/>
            </a:pPr>
            <a:r>
              <a:rPr lang="en-GB" dirty="0"/>
              <a:t>This video covers how to find the 'relative formula mass', which is the sum of the relative atomic masses of all the atoms within a molecule or compound. It also covers how to find the the percentage mass of a particular element in a compound. </a:t>
            </a:r>
            <a:endParaRPr lang="en-US" dirty="0">
              <a:hlinkClick r:id="rId2"/>
            </a:endParaRPr>
          </a:p>
          <a:p>
            <a:pPr marL="0" indent="0">
              <a:buNone/>
            </a:pPr>
            <a:endParaRPr lang="en-US" dirty="0">
              <a:hlinkClick r:id="rId2"/>
            </a:endParaRPr>
          </a:p>
          <a:p>
            <a:pPr marL="0" indent="0">
              <a:buNone/>
            </a:pPr>
            <a:r>
              <a:rPr lang="en-US" dirty="0">
                <a:hlinkClick r:id="rId2"/>
              </a:rPr>
              <a:t>https://www.youtube.com/watch?v=it_fMQu5ivg&amp;list=PLidqqIGKox7WeOKVGHxcd69kKqtwrKl8W&amp;index=22</a:t>
            </a:r>
            <a:r>
              <a:rPr lang="en-US" dirty="0"/>
              <a:t> </a:t>
            </a:r>
          </a:p>
        </p:txBody>
      </p:sp>
    </p:spTree>
    <p:extLst>
      <p:ext uri="{BB962C8B-B14F-4D97-AF65-F5344CB8AC3E}">
        <p14:creationId xmlns:p14="http://schemas.microsoft.com/office/powerpoint/2010/main" val="428605615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A062E-F8D2-604E-A019-08444F7A565F}"/>
              </a:ext>
            </a:extLst>
          </p:cNvPr>
          <p:cNvSpPr>
            <a:spLocks noGrp="1"/>
          </p:cNvSpPr>
          <p:nvPr>
            <p:ph type="title"/>
          </p:nvPr>
        </p:nvSpPr>
        <p:spPr/>
        <p:txBody>
          <a:bodyPr/>
          <a:lstStyle/>
          <a:p>
            <a:r>
              <a:rPr lang="en-GB" dirty="0"/>
              <a:t>Conservation of Mass #23</a:t>
            </a:r>
            <a:endParaRPr lang="en-US" dirty="0"/>
          </a:p>
        </p:txBody>
      </p:sp>
      <p:sp>
        <p:nvSpPr>
          <p:cNvPr id="3" name="Content Placeholder 2">
            <a:extLst>
              <a:ext uri="{FF2B5EF4-FFF2-40B4-BE49-F238E27FC236}">
                <a16:creationId xmlns:a16="http://schemas.microsoft.com/office/drawing/2014/main" id="{F8A20B3D-94B5-1A43-B612-98C5CB3B74C1}"/>
              </a:ext>
            </a:extLst>
          </p:cNvPr>
          <p:cNvSpPr>
            <a:spLocks noGrp="1"/>
          </p:cNvSpPr>
          <p:nvPr>
            <p:ph idx="1"/>
          </p:nvPr>
        </p:nvSpPr>
        <p:spPr/>
        <p:txBody>
          <a:bodyPr/>
          <a:lstStyle/>
          <a:p>
            <a:pPr marL="0" indent="0">
              <a:buNone/>
            </a:pPr>
            <a:r>
              <a:rPr lang="en-GB" dirty="0"/>
              <a:t>Whether we look at the mass, Mr or number of atoms, the mass is always conserved in chemical reactions. However, it may sometimes appear as if the mass changes if some of our reactants or products are gases. We can fix this problem though by doing our reactions in a sealed container. </a:t>
            </a:r>
            <a:endParaRPr lang="en-US" dirty="0">
              <a:hlinkClick r:id="rId2"/>
            </a:endParaRPr>
          </a:p>
          <a:p>
            <a:pPr marL="0" indent="0">
              <a:buNone/>
            </a:pPr>
            <a:endParaRPr lang="en-US" dirty="0">
              <a:hlinkClick r:id="rId2"/>
            </a:endParaRPr>
          </a:p>
          <a:p>
            <a:pPr marL="0" indent="0">
              <a:buNone/>
            </a:pPr>
            <a:r>
              <a:rPr lang="en-US" dirty="0">
                <a:hlinkClick r:id="rId2"/>
              </a:rPr>
              <a:t>https://www.youtube.com/watch?v=M-De2IMayco&amp;list=PLidqqIGKox7WeOKVGHxcd69kKqtwrKl8W&amp;index=23</a:t>
            </a:r>
            <a:r>
              <a:rPr lang="en-US" dirty="0"/>
              <a:t> </a:t>
            </a:r>
          </a:p>
        </p:txBody>
      </p:sp>
    </p:spTree>
    <p:extLst>
      <p:ext uri="{BB962C8B-B14F-4D97-AF65-F5344CB8AC3E}">
        <p14:creationId xmlns:p14="http://schemas.microsoft.com/office/powerpoint/2010/main" val="171930283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DA5EC-03AA-D845-A328-483280144F9F}"/>
              </a:ext>
            </a:extLst>
          </p:cNvPr>
          <p:cNvSpPr>
            <a:spLocks noGrp="1"/>
          </p:cNvSpPr>
          <p:nvPr>
            <p:ph type="title"/>
          </p:nvPr>
        </p:nvSpPr>
        <p:spPr/>
        <p:txBody>
          <a:bodyPr/>
          <a:lstStyle/>
          <a:p>
            <a:r>
              <a:rPr lang="en-US" dirty="0"/>
              <a:t>Moles – Higher tier</a:t>
            </a:r>
          </a:p>
        </p:txBody>
      </p:sp>
      <p:sp>
        <p:nvSpPr>
          <p:cNvPr id="3" name="Content Placeholder 2">
            <a:extLst>
              <a:ext uri="{FF2B5EF4-FFF2-40B4-BE49-F238E27FC236}">
                <a16:creationId xmlns:a16="http://schemas.microsoft.com/office/drawing/2014/main" id="{3FD306F9-BFE2-3749-B1C3-C3F9435F045D}"/>
              </a:ext>
            </a:extLst>
          </p:cNvPr>
          <p:cNvSpPr>
            <a:spLocks noGrp="1"/>
          </p:cNvSpPr>
          <p:nvPr>
            <p:ph idx="1"/>
          </p:nvPr>
        </p:nvSpPr>
        <p:spPr/>
        <p:txBody>
          <a:bodyPr/>
          <a:lstStyle/>
          <a:p>
            <a:pPr marL="0" indent="0">
              <a:buNone/>
            </a:pPr>
            <a:r>
              <a:rPr lang="en-GB" dirty="0"/>
              <a:t>This video covers the term 'mole', explains '</a:t>
            </a:r>
            <a:r>
              <a:rPr lang="en-GB" dirty="0" err="1"/>
              <a:t>Avogadros</a:t>
            </a:r>
            <a:r>
              <a:rPr lang="en-GB" dirty="0"/>
              <a:t> constant', and runs through examples of the sort of calculations you might have to do with moles.</a:t>
            </a:r>
            <a:endParaRPr lang="en-US" dirty="0">
              <a:hlinkClick r:id="rId2"/>
            </a:endParaRPr>
          </a:p>
          <a:p>
            <a:pPr marL="0" indent="0">
              <a:buNone/>
            </a:pPr>
            <a:endParaRPr lang="en-US" dirty="0">
              <a:hlinkClick r:id="rId2"/>
            </a:endParaRPr>
          </a:p>
          <a:p>
            <a:pPr marL="0" indent="0">
              <a:buNone/>
            </a:pPr>
            <a:r>
              <a:rPr lang="en-US" dirty="0">
                <a:hlinkClick r:id="rId2"/>
              </a:rPr>
              <a:t>https://www.youtube.com/watch?v=wPGVQu3UXpw&amp;list=PLidqqIGKox7WeOKVGHxcd69kKqtwrKl8W&amp;index=24</a:t>
            </a:r>
            <a:r>
              <a:rPr lang="en-US" dirty="0"/>
              <a:t> </a:t>
            </a:r>
          </a:p>
        </p:txBody>
      </p:sp>
    </p:spTree>
    <p:extLst>
      <p:ext uri="{BB962C8B-B14F-4D97-AF65-F5344CB8AC3E}">
        <p14:creationId xmlns:p14="http://schemas.microsoft.com/office/powerpoint/2010/main" val="235085173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D1539-ED5C-BC4D-A9EB-C60A1DEC0DF9}"/>
              </a:ext>
            </a:extLst>
          </p:cNvPr>
          <p:cNvSpPr>
            <a:spLocks noGrp="1"/>
          </p:cNvSpPr>
          <p:nvPr>
            <p:ph type="title"/>
          </p:nvPr>
        </p:nvSpPr>
        <p:spPr/>
        <p:txBody>
          <a:bodyPr>
            <a:normAutofit/>
          </a:bodyPr>
          <a:lstStyle/>
          <a:p>
            <a:r>
              <a:rPr lang="en-GB" dirty="0"/>
              <a:t>What is a Limiting Reactant? Limiting/Excess Reactants Explained #25</a:t>
            </a:r>
            <a:endParaRPr lang="en-US" dirty="0"/>
          </a:p>
        </p:txBody>
      </p:sp>
      <p:sp>
        <p:nvSpPr>
          <p:cNvPr id="3" name="Content Placeholder 2">
            <a:extLst>
              <a:ext uri="{FF2B5EF4-FFF2-40B4-BE49-F238E27FC236}">
                <a16:creationId xmlns:a16="http://schemas.microsoft.com/office/drawing/2014/main" id="{0B08CF7E-8E17-3D4C-A7D3-90269250EFF9}"/>
              </a:ext>
            </a:extLst>
          </p:cNvPr>
          <p:cNvSpPr>
            <a:spLocks noGrp="1"/>
          </p:cNvSpPr>
          <p:nvPr>
            <p:ph idx="1"/>
          </p:nvPr>
        </p:nvSpPr>
        <p:spPr/>
        <p:txBody>
          <a:bodyPr/>
          <a:lstStyle/>
          <a:p>
            <a:pPr marL="0" indent="0">
              <a:buNone/>
            </a:pPr>
            <a:r>
              <a:rPr lang="en-GB" dirty="0"/>
              <a:t>Limiting and Excess Reactants Explained. Often, in chemical reactions there will be less of one reactant that the other - we call this one the limiting reactant because how much reaction can take place. Whereas the more abundant reactant is in 'excess' because there is more of it than we need.</a:t>
            </a:r>
            <a:endParaRPr lang="en-US" dirty="0">
              <a:hlinkClick r:id="rId2"/>
            </a:endParaRPr>
          </a:p>
          <a:p>
            <a:pPr marL="0" indent="0">
              <a:buNone/>
            </a:pPr>
            <a:endParaRPr lang="en-US" dirty="0">
              <a:hlinkClick r:id="rId2"/>
            </a:endParaRPr>
          </a:p>
          <a:p>
            <a:pPr marL="0" indent="0">
              <a:buNone/>
            </a:pPr>
            <a:r>
              <a:rPr lang="en-US" dirty="0">
                <a:hlinkClick r:id="rId2"/>
              </a:rPr>
              <a:t>https://www.youtube.com/watch?v=TKDOyR7WKQQ&amp;list=PLidqqIGKox7WeOKVGHxcd69kKqtwrKl8W&amp;index=25</a:t>
            </a:r>
            <a:r>
              <a:rPr lang="en-US" dirty="0"/>
              <a:t> </a:t>
            </a:r>
          </a:p>
        </p:txBody>
      </p:sp>
    </p:spTree>
    <p:extLst>
      <p:ext uri="{BB962C8B-B14F-4D97-AF65-F5344CB8AC3E}">
        <p14:creationId xmlns:p14="http://schemas.microsoft.com/office/powerpoint/2010/main" val="310555618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6A315-63E4-3242-8AAB-D284B2C132AC}"/>
              </a:ext>
            </a:extLst>
          </p:cNvPr>
          <p:cNvSpPr>
            <a:spLocks noGrp="1"/>
          </p:cNvSpPr>
          <p:nvPr>
            <p:ph type="title"/>
          </p:nvPr>
        </p:nvSpPr>
        <p:spPr/>
        <p:txBody>
          <a:bodyPr>
            <a:normAutofit/>
          </a:bodyPr>
          <a:lstStyle/>
          <a:p>
            <a:r>
              <a:rPr lang="en-GB" dirty="0"/>
              <a:t>How to Calculate Concentration in grams per decimetre cubed #26</a:t>
            </a:r>
            <a:endParaRPr lang="en-US" dirty="0"/>
          </a:p>
        </p:txBody>
      </p:sp>
      <p:sp>
        <p:nvSpPr>
          <p:cNvPr id="3" name="Content Placeholder 2">
            <a:extLst>
              <a:ext uri="{FF2B5EF4-FFF2-40B4-BE49-F238E27FC236}">
                <a16:creationId xmlns:a16="http://schemas.microsoft.com/office/drawing/2014/main" id="{E6539649-1930-894B-80CA-4C966620EFE2}"/>
              </a:ext>
            </a:extLst>
          </p:cNvPr>
          <p:cNvSpPr>
            <a:spLocks noGrp="1"/>
          </p:cNvSpPr>
          <p:nvPr>
            <p:ph idx="1"/>
          </p:nvPr>
        </p:nvSpPr>
        <p:spPr/>
        <p:txBody>
          <a:bodyPr/>
          <a:lstStyle/>
          <a:p>
            <a:pPr marL="0" indent="0">
              <a:buNone/>
            </a:pPr>
            <a:r>
              <a:rPr lang="en-GB" dirty="0"/>
              <a:t>How to calculate concentration in g/dm³. To measure how much of a particular substance we have a give volume, we can work out the concentration. In this video we cover how to calculate concentration in grams per decimetre cubed, and have a go at some examples. </a:t>
            </a:r>
            <a:endParaRPr lang="en-US" dirty="0">
              <a:hlinkClick r:id="rId2"/>
            </a:endParaRPr>
          </a:p>
          <a:p>
            <a:pPr marL="0" indent="0">
              <a:buNone/>
            </a:pPr>
            <a:endParaRPr lang="en-US" dirty="0">
              <a:hlinkClick r:id="rId2"/>
            </a:endParaRPr>
          </a:p>
          <a:p>
            <a:pPr marL="0" indent="0">
              <a:buNone/>
            </a:pPr>
            <a:r>
              <a:rPr lang="en-US" dirty="0">
                <a:hlinkClick r:id="rId2"/>
              </a:rPr>
              <a:t>https://www.youtube.com/watch?v=kJBbu7_vYC8&amp;list=PLidqqIGKox7WeOKVGHxcd69kKqtwrKl8W&amp;index=26</a:t>
            </a:r>
            <a:r>
              <a:rPr lang="en-US" dirty="0"/>
              <a:t> </a:t>
            </a:r>
          </a:p>
        </p:txBody>
      </p:sp>
    </p:spTree>
    <p:extLst>
      <p:ext uri="{BB962C8B-B14F-4D97-AF65-F5344CB8AC3E}">
        <p14:creationId xmlns:p14="http://schemas.microsoft.com/office/powerpoint/2010/main" val="2246083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0BC44-C5A3-1F4D-B078-07A80FF204CE}"/>
              </a:ext>
            </a:extLst>
          </p:cNvPr>
          <p:cNvSpPr>
            <a:spLocks noGrp="1"/>
          </p:cNvSpPr>
          <p:nvPr>
            <p:ph type="title"/>
          </p:nvPr>
        </p:nvSpPr>
        <p:spPr/>
        <p:txBody>
          <a:bodyPr>
            <a:normAutofit/>
          </a:bodyPr>
          <a:lstStyle/>
          <a:p>
            <a:r>
              <a:rPr lang="en-GB" dirty="0"/>
              <a:t>The pH Scale &amp; Strong vs Weak Acids (Higher Tier) #28</a:t>
            </a:r>
            <a:endParaRPr lang="en-US" dirty="0"/>
          </a:p>
        </p:txBody>
      </p:sp>
      <p:sp>
        <p:nvSpPr>
          <p:cNvPr id="3" name="Content Placeholder 2">
            <a:extLst>
              <a:ext uri="{FF2B5EF4-FFF2-40B4-BE49-F238E27FC236}">
                <a16:creationId xmlns:a16="http://schemas.microsoft.com/office/drawing/2014/main" id="{C71F52E3-1D93-154E-8B2C-52907607A937}"/>
              </a:ext>
            </a:extLst>
          </p:cNvPr>
          <p:cNvSpPr>
            <a:spLocks noGrp="1"/>
          </p:cNvSpPr>
          <p:nvPr>
            <p:ph idx="1"/>
          </p:nvPr>
        </p:nvSpPr>
        <p:spPr/>
        <p:txBody>
          <a:bodyPr/>
          <a:lstStyle/>
          <a:p>
            <a:pPr marL="0" indent="0">
              <a:buNone/>
            </a:pPr>
            <a:r>
              <a:rPr lang="en-GB" dirty="0"/>
              <a:t>One of the most confusing points with acids is the difference between strength and concentration. This video covers exactly what strong vs weak means and explains what the pH scale really represents. </a:t>
            </a:r>
            <a:endParaRPr lang="en-US" dirty="0">
              <a:hlinkClick r:id="rId2"/>
            </a:endParaRPr>
          </a:p>
          <a:p>
            <a:pPr marL="0" indent="0">
              <a:buNone/>
            </a:pPr>
            <a:endParaRPr lang="en-US" dirty="0">
              <a:hlinkClick r:id="rId2"/>
            </a:endParaRPr>
          </a:p>
          <a:p>
            <a:pPr marL="0" indent="0">
              <a:buNone/>
            </a:pPr>
            <a:r>
              <a:rPr lang="en-US" dirty="0">
                <a:hlinkClick r:id="rId2"/>
              </a:rPr>
              <a:t>https://www.youtube.com/watch?v=_gYBbzkqrmE&amp;list=PLidqqIGKox7WeOKVGHxcd69kKqtwrKl8W&amp;index=28</a:t>
            </a:r>
            <a:r>
              <a:rPr lang="en-US" dirty="0"/>
              <a:t> </a:t>
            </a:r>
          </a:p>
        </p:txBody>
      </p:sp>
    </p:spTree>
    <p:extLst>
      <p:ext uri="{BB962C8B-B14F-4D97-AF65-F5344CB8AC3E}">
        <p14:creationId xmlns:p14="http://schemas.microsoft.com/office/powerpoint/2010/main" val="352214091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DDFD5-ABA2-A14E-BF9B-F39155A93038}"/>
              </a:ext>
            </a:extLst>
          </p:cNvPr>
          <p:cNvSpPr>
            <a:spLocks noGrp="1"/>
          </p:cNvSpPr>
          <p:nvPr>
            <p:ph type="title"/>
          </p:nvPr>
        </p:nvSpPr>
        <p:spPr/>
        <p:txBody>
          <a:bodyPr>
            <a:normAutofit/>
          </a:bodyPr>
          <a:lstStyle/>
          <a:p>
            <a:r>
              <a:rPr lang="en-GB" dirty="0"/>
              <a:t>Reactivity Series of Metals &amp; Displacement Reactions #30</a:t>
            </a:r>
            <a:endParaRPr lang="en-US" dirty="0"/>
          </a:p>
        </p:txBody>
      </p:sp>
      <p:sp>
        <p:nvSpPr>
          <p:cNvPr id="3" name="Content Placeholder 2">
            <a:extLst>
              <a:ext uri="{FF2B5EF4-FFF2-40B4-BE49-F238E27FC236}">
                <a16:creationId xmlns:a16="http://schemas.microsoft.com/office/drawing/2014/main" id="{A608D1A7-F760-594E-B0AE-35BB3FE14232}"/>
              </a:ext>
            </a:extLst>
          </p:cNvPr>
          <p:cNvSpPr>
            <a:spLocks noGrp="1"/>
          </p:cNvSpPr>
          <p:nvPr>
            <p:ph idx="1"/>
          </p:nvPr>
        </p:nvSpPr>
        <p:spPr/>
        <p:txBody>
          <a:bodyPr/>
          <a:lstStyle/>
          <a:p>
            <a:pPr marL="0" indent="0">
              <a:buNone/>
            </a:pPr>
            <a:r>
              <a:rPr lang="en-GB" dirty="0"/>
              <a:t>When metals react they lose their outermost electrons. This video covers which metals are the most and least reactive &amp; also how we can determine reactivity by reacting them with acids and water. Then at the end we cover displacement reactions of metals.</a:t>
            </a:r>
            <a:endParaRPr lang="en-US" dirty="0">
              <a:hlinkClick r:id="rId2"/>
            </a:endParaRPr>
          </a:p>
          <a:p>
            <a:pPr marL="0" indent="0">
              <a:buNone/>
            </a:pPr>
            <a:endParaRPr lang="en-US" dirty="0">
              <a:hlinkClick r:id="rId2"/>
            </a:endParaRPr>
          </a:p>
          <a:p>
            <a:pPr marL="0" indent="0">
              <a:buNone/>
            </a:pPr>
            <a:r>
              <a:rPr lang="en-US" dirty="0">
                <a:hlinkClick r:id="rId2"/>
              </a:rPr>
              <a:t>https://www.youtube.com/watch?v=2i5Lm7BMtpo&amp;list=PLidqqIGKox7WeOKVGHxcd69kKqtwrKl8W&amp;index=30</a:t>
            </a:r>
            <a:r>
              <a:rPr lang="en-US" dirty="0"/>
              <a:t> </a:t>
            </a:r>
          </a:p>
        </p:txBody>
      </p:sp>
    </p:spTree>
    <p:extLst>
      <p:ext uri="{BB962C8B-B14F-4D97-AF65-F5344CB8AC3E}">
        <p14:creationId xmlns:p14="http://schemas.microsoft.com/office/powerpoint/2010/main" val="104376169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D9CFB-74BB-9646-9059-384C7ECE127A}"/>
              </a:ext>
            </a:extLst>
          </p:cNvPr>
          <p:cNvSpPr>
            <a:spLocks noGrp="1"/>
          </p:cNvSpPr>
          <p:nvPr>
            <p:ph type="title"/>
          </p:nvPr>
        </p:nvSpPr>
        <p:spPr/>
        <p:txBody>
          <a:bodyPr/>
          <a:lstStyle/>
          <a:p>
            <a:r>
              <a:rPr lang="en-GB" dirty="0"/>
              <a:t>Extraction of Metals &amp; Reduction #31</a:t>
            </a:r>
            <a:endParaRPr lang="en-US" dirty="0"/>
          </a:p>
        </p:txBody>
      </p:sp>
      <p:sp>
        <p:nvSpPr>
          <p:cNvPr id="3" name="Content Placeholder 2">
            <a:extLst>
              <a:ext uri="{FF2B5EF4-FFF2-40B4-BE49-F238E27FC236}">
                <a16:creationId xmlns:a16="http://schemas.microsoft.com/office/drawing/2014/main" id="{B4FF812F-03A1-3241-BC50-700BAC22D00B}"/>
              </a:ext>
            </a:extLst>
          </p:cNvPr>
          <p:cNvSpPr>
            <a:spLocks noGrp="1"/>
          </p:cNvSpPr>
          <p:nvPr>
            <p:ph idx="1"/>
          </p:nvPr>
        </p:nvSpPr>
        <p:spPr/>
        <p:txBody>
          <a:bodyPr/>
          <a:lstStyle/>
          <a:p>
            <a:pPr marL="0" indent="0">
              <a:buNone/>
            </a:pPr>
            <a:r>
              <a:rPr lang="en-GB" dirty="0"/>
              <a:t>This video explains the terms 'oxidation' and 'reduction', and then runs through an example how we can use carbon to reduce certain metal oxides - forming pure metals in the process.</a:t>
            </a:r>
            <a:endParaRPr lang="en-US" dirty="0">
              <a:hlinkClick r:id="rId2"/>
            </a:endParaRPr>
          </a:p>
          <a:p>
            <a:pPr marL="0" indent="0">
              <a:buNone/>
            </a:pPr>
            <a:endParaRPr lang="en-US" dirty="0">
              <a:hlinkClick r:id="rId2"/>
            </a:endParaRPr>
          </a:p>
          <a:p>
            <a:pPr marL="0" indent="0">
              <a:buNone/>
            </a:pPr>
            <a:r>
              <a:rPr lang="en-US" dirty="0">
                <a:hlinkClick r:id="rId2"/>
              </a:rPr>
              <a:t>https://www.youtube.com/watch?v=gvNuMpxqG7Q&amp;list=PLidqqIGKox7WeOKVGHxcd69kKqtwrKl8W&amp;index=31</a:t>
            </a:r>
            <a:r>
              <a:rPr lang="en-US" dirty="0"/>
              <a:t> </a:t>
            </a:r>
          </a:p>
        </p:txBody>
      </p:sp>
    </p:spTree>
    <p:extLst>
      <p:ext uri="{BB962C8B-B14F-4D97-AF65-F5344CB8AC3E}">
        <p14:creationId xmlns:p14="http://schemas.microsoft.com/office/powerpoint/2010/main" val="113091296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B1222-61A9-2C4B-80E1-E67525700E13}"/>
              </a:ext>
            </a:extLst>
          </p:cNvPr>
          <p:cNvSpPr>
            <a:spLocks noGrp="1"/>
          </p:cNvSpPr>
          <p:nvPr>
            <p:ph type="title"/>
          </p:nvPr>
        </p:nvSpPr>
        <p:spPr/>
        <p:txBody>
          <a:bodyPr/>
          <a:lstStyle/>
          <a:p>
            <a:r>
              <a:rPr lang="en-US" dirty="0"/>
              <a:t>Redox reactions - higher tier</a:t>
            </a:r>
          </a:p>
        </p:txBody>
      </p:sp>
      <p:sp>
        <p:nvSpPr>
          <p:cNvPr id="3" name="Content Placeholder 2">
            <a:extLst>
              <a:ext uri="{FF2B5EF4-FFF2-40B4-BE49-F238E27FC236}">
                <a16:creationId xmlns:a16="http://schemas.microsoft.com/office/drawing/2014/main" id="{0B90990B-4D58-984C-B087-3CBEE26DB6F7}"/>
              </a:ext>
            </a:extLst>
          </p:cNvPr>
          <p:cNvSpPr>
            <a:spLocks noGrp="1"/>
          </p:cNvSpPr>
          <p:nvPr>
            <p:ph idx="1"/>
          </p:nvPr>
        </p:nvSpPr>
        <p:spPr/>
        <p:txBody>
          <a:bodyPr/>
          <a:lstStyle/>
          <a:p>
            <a:pPr marL="0" indent="0">
              <a:buNone/>
            </a:pPr>
            <a:r>
              <a:rPr lang="en-GB" dirty="0"/>
              <a:t>In this video we cover: - Oxidation and reduction in terms of oxygen and electrons - Redox reactions - Displacement reactions - Ionic equations - Half equations</a:t>
            </a:r>
            <a:endParaRPr lang="en-US" dirty="0">
              <a:hlinkClick r:id="rId2"/>
            </a:endParaRPr>
          </a:p>
          <a:p>
            <a:pPr marL="0" indent="0">
              <a:buNone/>
            </a:pPr>
            <a:endParaRPr lang="en-US" dirty="0">
              <a:hlinkClick r:id="rId2"/>
            </a:endParaRPr>
          </a:p>
          <a:p>
            <a:pPr marL="0" indent="0">
              <a:buNone/>
            </a:pPr>
            <a:r>
              <a:rPr lang="en-US" dirty="0">
                <a:hlinkClick r:id="rId2"/>
              </a:rPr>
              <a:t>https://www.youtube.com/watch?v=jyvcVjrZnJA&amp;list=PLidqqIGKox7WeOKVGHxcd69kKqtwrKl8W&amp;index=32</a:t>
            </a:r>
            <a:r>
              <a:rPr lang="en-US" dirty="0"/>
              <a:t> </a:t>
            </a:r>
          </a:p>
        </p:txBody>
      </p:sp>
    </p:spTree>
    <p:extLst>
      <p:ext uri="{BB962C8B-B14F-4D97-AF65-F5344CB8AC3E}">
        <p14:creationId xmlns:p14="http://schemas.microsoft.com/office/powerpoint/2010/main" val="136021240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1AB4F-173C-B04A-B22B-6140C54FCC33}"/>
              </a:ext>
            </a:extLst>
          </p:cNvPr>
          <p:cNvSpPr>
            <a:spLocks noGrp="1"/>
          </p:cNvSpPr>
          <p:nvPr>
            <p:ph type="title"/>
          </p:nvPr>
        </p:nvSpPr>
        <p:spPr/>
        <p:txBody>
          <a:bodyPr>
            <a:normAutofit/>
          </a:bodyPr>
          <a:lstStyle/>
          <a:p>
            <a:r>
              <a:rPr lang="en-GB" dirty="0"/>
              <a:t>Electrolysis Part 1 - Basics and Molten Compounds #33</a:t>
            </a:r>
            <a:endParaRPr lang="en-US" dirty="0"/>
          </a:p>
        </p:txBody>
      </p:sp>
      <p:sp>
        <p:nvSpPr>
          <p:cNvPr id="3" name="Content Placeholder 2">
            <a:extLst>
              <a:ext uri="{FF2B5EF4-FFF2-40B4-BE49-F238E27FC236}">
                <a16:creationId xmlns:a16="http://schemas.microsoft.com/office/drawing/2014/main" id="{41BAD5F3-E044-184B-A3F6-CE1A1EE231C7}"/>
              </a:ext>
            </a:extLst>
          </p:cNvPr>
          <p:cNvSpPr>
            <a:spLocks noGrp="1"/>
          </p:cNvSpPr>
          <p:nvPr>
            <p:ph idx="1"/>
          </p:nvPr>
        </p:nvSpPr>
        <p:spPr/>
        <p:txBody>
          <a:bodyPr/>
          <a:lstStyle/>
          <a:p>
            <a:pPr marL="0" indent="0">
              <a:buNone/>
            </a:pPr>
            <a:r>
              <a:rPr lang="en-GB" dirty="0"/>
              <a:t>This video covers: - What electrolysis is - The equipment of electrolysis and how it should be set up - An example of electrolysis with a molten compound</a:t>
            </a:r>
            <a:endParaRPr lang="en-US" dirty="0">
              <a:hlinkClick r:id="rId2"/>
            </a:endParaRPr>
          </a:p>
          <a:p>
            <a:pPr marL="0" indent="0">
              <a:buNone/>
            </a:pPr>
            <a:endParaRPr lang="en-US" dirty="0">
              <a:hlinkClick r:id="rId2"/>
            </a:endParaRPr>
          </a:p>
          <a:p>
            <a:pPr marL="0" indent="0">
              <a:buNone/>
            </a:pPr>
            <a:r>
              <a:rPr lang="en-US" dirty="0">
                <a:hlinkClick r:id="rId2"/>
              </a:rPr>
              <a:t>https://www.youtube.com/watch?v=ilNOpROacf0&amp;list=PLidqqIGKox7WeOKVGHxcd69kKqtwrKl8W&amp;index=33</a:t>
            </a:r>
            <a:r>
              <a:rPr lang="en-US" dirty="0"/>
              <a:t> </a:t>
            </a:r>
          </a:p>
        </p:txBody>
      </p:sp>
    </p:spTree>
    <p:extLst>
      <p:ext uri="{BB962C8B-B14F-4D97-AF65-F5344CB8AC3E}">
        <p14:creationId xmlns:p14="http://schemas.microsoft.com/office/powerpoint/2010/main" val="349260973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7B57C-9E9B-FE4C-935F-49DECB547570}"/>
              </a:ext>
            </a:extLst>
          </p:cNvPr>
          <p:cNvSpPr>
            <a:spLocks noGrp="1"/>
          </p:cNvSpPr>
          <p:nvPr>
            <p:ph type="title"/>
          </p:nvPr>
        </p:nvSpPr>
        <p:spPr/>
        <p:txBody>
          <a:bodyPr>
            <a:normAutofit/>
          </a:bodyPr>
          <a:lstStyle/>
          <a:p>
            <a:r>
              <a:rPr lang="en-GB" dirty="0"/>
              <a:t>Electrolysis P2 - Electrolysis to Extract Metals From Oxides - Explained #34</a:t>
            </a:r>
            <a:endParaRPr lang="en-US" dirty="0"/>
          </a:p>
        </p:txBody>
      </p:sp>
      <p:sp>
        <p:nvSpPr>
          <p:cNvPr id="3" name="Content Placeholder 2">
            <a:extLst>
              <a:ext uri="{FF2B5EF4-FFF2-40B4-BE49-F238E27FC236}">
                <a16:creationId xmlns:a16="http://schemas.microsoft.com/office/drawing/2014/main" id="{452AF06E-A689-6543-811A-F2CD0C02078C}"/>
              </a:ext>
            </a:extLst>
          </p:cNvPr>
          <p:cNvSpPr>
            <a:spLocks noGrp="1"/>
          </p:cNvSpPr>
          <p:nvPr>
            <p:ph idx="1"/>
          </p:nvPr>
        </p:nvSpPr>
        <p:spPr/>
        <p:txBody>
          <a:bodyPr/>
          <a:lstStyle/>
          <a:p>
            <a:pPr marL="0" indent="0">
              <a:buNone/>
            </a:pPr>
            <a:r>
              <a:rPr lang="en-GB" dirty="0"/>
              <a:t>This video covers: - How to extract reactive metals from their oxides using electrolysis - Recap of extracting unreactive metals with 'reduction by carbon' - The specific example of extracting aluminium from aluminium oxide - Writing half equations for electrolysis (higher tier) - Writing overall equations for electrolysis (higher tier)</a:t>
            </a:r>
            <a:endParaRPr lang="en-US" dirty="0">
              <a:hlinkClick r:id="rId2"/>
            </a:endParaRPr>
          </a:p>
          <a:p>
            <a:pPr marL="0" indent="0">
              <a:buNone/>
            </a:pPr>
            <a:endParaRPr lang="en-US" dirty="0">
              <a:hlinkClick r:id="rId2"/>
            </a:endParaRPr>
          </a:p>
          <a:p>
            <a:pPr marL="0" indent="0">
              <a:buNone/>
            </a:pPr>
            <a:r>
              <a:rPr lang="en-US" dirty="0">
                <a:hlinkClick r:id="rId2"/>
              </a:rPr>
              <a:t>https://www.youtube.com/watch?v=hOrGNtlN3sg&amp;list=PLidqqIGKox7WeOKVGHxcd69kKqtwrKl8W&amp;index=34</a:t>
            </a:r>
            <a:r>
              <a:rPr lang="en-US" dirty="0"/>
              <a:t> </a:t>
            </a:r>
          </a:p>
        </p:txBody>
      </p:sp>
    </p:spTree>
    <p:extLst>
      <p:ext uri="{BB962C8B-B14F-4D97-AF65-F5344CB8AC3E}">
        <p14:creationId xmlns:p14="http://schemas.microsoft.com/office/powerpoint/2010/main" val="198755646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B444235-27DC-3540-9537-80A9B25FAD0C}"/>
              </a:ext>
            </a:extLst>
          </p:cNvPr>
          <p:cNvSpPr>
            <a:spLocks noGrp="1"/>
          </p:cNvSpPr>
          <p:nvPr>
            <p:ph type="ctrTitle"/>
          </p:nvPr>
        </p:nvSpPr>
        <p:spPr/>
        <p:txBody>
          <a:bodyPr/>
          <a:lstStyle/>
          <a:p>
            <a:r>
              <a:rPr lang="en-US" dirty="0"/>
              <a:t>EXTRA VIDEOS FOR PHYSICS SPACE</a:t>
            </a:r>
          </a:p>
        </p:txBody>
      </p:sp>
      <p:sp>
        <p:nvSpPr>
          <p:cNvPr id="5" name="Subtitle 4">
            <a:extLst>
              <a:ext uri="{FF2B5EF4-FFF2-40B4-BE49-F238E27FC236}">
                <a16:creationId xmlns:a16="http://schemas.microsoft.com/office/drawing/2014/main" id="{BB6C3E0C-54C4-8447-AB83-39E39FA05087}"/>
              </a:ext>
            </a:extLst>
          </p:cNvPr>
          <p:cNvSpPr>
            <a:spLocks noGrp="1"/>
          </p:cNvSpPr>
          <p:nvPr>
            <p:ph type="subTitle" idx="1"/>
          </p:nvPr>
        </p:nvSpPr>
        <p:spPr/>
        <p:txBody>
          <a:bodyPr/>
          <a:lstStyle/>
          <a:p>
            <a:r>
              <a:rPr lang="en-US" dirty="0"/>
              <a:t>Unit 4 </a:t>
            </a:r>
          </a:p>
        </p:txBody>
      </p:sp>
    </p:spTree>
    <p:extLst>
      <p:ext uri="{BB962C8B-B14F-4D97-AF65-F5344CB8AC3E}">
        <p14:creationId xmlns:p14="http://schemas.microsoft.com/office/powerpoint/2010/main" val="262887781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B840C-000C-6248-B1F9-719F0C136335}"/>
              </a:ext>
            </a:extLst>
          </p:cNvPr>
          <p:cNvSpPr>
            <a:spLocks noGrp="1"/>
          </p:cNvSpPr>
          <p:nvPr>
            <p:ph type="title"/>
          </p:nvPr>
        </p:nvSpPr>
        <p:spPr/>
        <p:txBody>
          <a:bodyPr/>
          <a:lstStyle/>
          <a:p>
            <a:r>
              <a:rPr lang="en-US" dirty="0"/>
              <a:t>LIFE CYCLE OF A STAR – unit 4</a:t>
            </a:r>
          </a:p>
        </p:txBody>
      </p:sp>
      <p:sp>
        <p:nvSpPr>
          <p:cNvPr id="3" name="Content Placeholder 2">
            <a:extLst>
              <a:ext uri="{FF2B5EF4-FFF2-40B4-BE49-F238E27FC236}">
                <a16:creationId xmlns:a16="http://schemas.microsoft.com/office/drawing/2014/main" id="{39452D7A-A506-AA4B-B6F8-06D4849B96F6}"/>
              </a:ext>
            </a:extLst>
          </p:cNvPr>
          <p:cNvSpPr>
            <a:spLocks noGrp="1"/>
          </p:cNvSpPr>
          <p:nvPr>
            <p:ph idx="1"/>
          </p:nvPr>
        </p:nvSpPr>
        <p:spPr/>
        <p:txBody>
          <a:bodyPr/>
          <a:lstStyle/>
          <a:p>
            <a:r>
              <a:rPr lang="en-GB" dirty="0"/>
              <a:t>This video covers: - How stars form, live and die - How they transition between a nebula, protostar, main sequence star - And then either red giant, white dwarf and black dwarf - Or red super giant, supernova, and then neutron star or black hole </a:t>
            </a:r>
          </a:p>
          <a:p>
            <a:r>
              <a:rPr lang="en-US" dirty="0">
                <a:hlinkClick r:id="rId2"/>
              </a:rPr>
              <a:t>https://www.youtube.com/watch?v=cRYu8pMg9zQ&amp;list=PLidqqIGKox7UVC-8WC9djoeBzwxPeXph7&amp;index=85</a:t>
            </a:r>
            <a:r>
              <a:rPr lang="en-US" dirty="0"/>
              <a:t> </a:t>
            </a:r>
          </a:p>
        </p:txBody>
      </p:sp>
    </p:spTree>
    <p:extLst>
      <p:ext uri="{BB962C8B-B14F-4D97-AF65-F5344CB8AC3E}">
        <p14:creationId xmlns:p14="http://schemas.microsoft.com/office/powerpoint/2010/main" val="390559327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A2F03-7E94-184D-81DF-8E3228C5E138}"/>
              </a:ext>
            </a:extLst>
          </p:cNvPr>
          <p:cNvSpPr>
            <a:spLocks noGrp="1"/>
          </p:cNvSpPr>
          <p:nvPr>
            <p:ph type="title"/>
          </p:nvPr>
        </p:nvSpPr>
        <p:spPr/>
        <p:txBody>
          <a:bodyPr/>
          <a:lstStyle/>
          <a:p>
            <a:r>
              <a:rPr lang="en-US" dirty="0"/>
              <a:t>Structure of the universe</a:t>
            </a:r>
          </a:p>
        </p:txBody>
      </p:sp>
      <p:sp>
        <p:nvSpPr>
          <p:cNvPr id="3" name="Content Placeholder 2">
            <a:extLst>
              <a:ext uri="{FF2B5EF4-FFF2-40B4-BE49-F238E27FC236}">
                <a16:creationId xmlns:a16="http://schemas.microsoft.com/office/drawing/2014/main" id="{ED907794-623E-0D44-97C4-2FE3E4239535}"/>
              </a:ext>
            </a:extLst>
          </p:cNvPr>
          <p:cNvSpPr>
            <a:spLocks noGrp="1"/>
          </p:cNvSpPr>
          <p:nvPr>
            <p:ph idx="1"/>
          </p:nvPr>
        </p:nvSpPr>
        <p:spPr/>
        <p:txBody>
          <a:bodyPr/>
          <a:lstStyle/>
          <a:p>
            <a:r>
              <a:rPr lang="en-GB" dirty="0"/>
              <a:t>This video covers: - How the universe is structured - Planets orbit a central star to form solar systems - Then solar systems are grouped in galaxies - And finally the universe contains billions of those galaxies</a:t>
            </a:r>
          </a:p>
          <a:p>
            <a:r>
              <a:rPr lang="en-US" dirty="0">
                <a:hlinkClick r:id="rId2"/>
              </a:rPr>
              <a:t>https://www.youtube.com/watch?v=AgwSdQzN4H4&amp;list=PLidqqIGKox7UVC-8WC9djoeBzwxPeXph7&amp;index=86</a:t>
            </a:r>
            <a:r>
              <a:rPr lang="en-US" dirty="0"/>
              <a:t> </a:t>
            </a:r>
          </a:p>
        </p:txBody>
      </p:sp>
    </p:spTree>
    <p:extLst>
      <p:ext uri="{BB962C8B-B14F-4D97-AF65-F5344CB8AC3E}">
        <p14:creationId xmlns:p14="http://schemas.microsoft.com/office/powerpoint/2010/main" val="368541223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8DBAC-EF0F-EB4B-81E4-8F217C784FDC}"/>
              </a:ext>
            </a:extLst>
          </p:cNvPr>
          <p:cNvSpPr>
            <a:spLocks noGrp="1"/>
          </p:cNvSpPr>
          <p:nvPr>
            <p:ph type="title"/>
          </p:nvPr>
        </p:nvSpPr>
        <p:spPr/>
        <p:txBody>
          <a:bodyPr/>
          <a:lstStyle/>
          <a:p>
            <a:r>
              <a:rPr lang="en-US" dirty="0"/>
              <a:t>Orbits</a:t>
            </a:r>
          </a:p>
        </p:txBody>
      </p:sp>
      <p:sp>
        <p:nvSpPr>
          <p:cNvPr id="3" name="Content Placeholder 2">
            <a:extLst>
              <a:ext uri="{FF2B5EF4-FFF2-40B4-BE49-F238E27FC236}">
                <a16:creationId xmlns:a16="http://schemas.microsoft.com/office/drawing/2014/main" id="{D372687A-6502-2D4D-9993-4B9922D2D569}"/>
              </a:ext>
            </a:extLst>
          </p:cNvPr>
          <p:cNvSpPr>
            <a:spLocks noGrp="1"/>
          </p:cNvSpPr>
          <p:nvPr>
            <p:ph idx="1"/>
          </p:nvPr>
        </p:nvSpPr>
        <p:spPr/>
        <p:txBody>
          <a:bodyPr/>
          <a:lstStyle/>
          <a:p>
            <a:r>
              <a:rPr lang="en-GB" dirty="0"/>
              <a:t>This video covers: - What an orbit is - Why objects orbit rather than flying off or being sucked in - Why we consider orbiting objects to be continually accelerating - Why objects with a smaller orbit have to travel faster</a:t>
            </a:r>
          </a:p>
          <a:p>
            <a:r>
              <a:rPr lang="en-US" dirty="0">
                <a:hlinkClick r:id="rId2"/>
              </a:rPr>
              <a:t>https://www.youtube.com/watch?v=cTJLYfEHIuA&amp;list=PLidqqIGKox7UVC-8WC9djoeBzwxPeXph7&amp;index=87</a:t>
            </a:r>
            <a:r>
              <a:rPr lang="en-US" dirty="0"/>
              <a:t> </a:t>
            </a:r>
          </a:p>
        </p:txBody>
      </p:sp>
    </p:spTree>
    <p:extLst>
      <p:ext uri="{BB962C8B-B14F-4D97-AF65-F5344CB8AC3E}">
        <p14:creationId xmlns:p14="http://schemas.microsoft.com/office/powerpoint/2010/main" val="321289503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4AC5E-F990-8849-A57C-06AD35F0527F}"/>
              </a:ext>
            </a:extLst>
          </p:cNvPr>
          <p:cNvSpPr>
            <a:spLocks noGrp="1"/>
          </p:cNvSpPr>
          <p:nvPr>
            <p:ph type="title"/>
          </p:nvPr>
        </p:nvSpPr>
        <p:spPr/>
        <p:txBody>
          <a:bodyPr/>
          <a:lstStyle/>
          <a:p>
            <a:r>
              <a:rPr lang="en-US" dirty="0"/>
              <a:t>Red shift and big bang theory</a:t>
            </a:r>
          </a:p>
        </p:txBody>
      </p:sp>
      <p:sp>
        <p:nvSpPr>
          <p:cNvPr id="3" name="Content Placeholder 2">
            <a:extLst>
              <a:ext uri="{FF2B5EF4-FFF2-40B4-BE49-F238E27FC236}">
                <a16:creationId xmlns:a16="http://schemas.microsoft.com/office/drawing/2014/main" id="{2289B5BE-0B64-E148-B1AA-394DC5EEDD90}"/>
              </a:ext>
            </a:extLst>
          </p:cNvPr>
          <p:cNvSpPr>
            <a:spLocks noGrp="1"/>
          </p:cNvSpPr>
          <p:nvPr>
            <p:ph idx="1"/>
          </p:nvPr>
        </p:nvSpPr>
        <p:spPr/>
        <p:txBody>
          <a:bodyPr/>
          <a:lstStyle/>
          <a:p>
            <a:r>
              <a:rPr lang="en-GB" dirty="0"/>
              <a:t>This video answers: - What is red shift? - How did we discover red shift? - Why is space stretching - Why is the universe expanding - How to we know the universe is expanding </a:t>
            </a:r>
          </a:p>
          <a:p>
            <a:r>
              <a:rPr lang="en-US" dirty="0">
                <a:hlinkClick r:id="rId2"/>
              </a:rPr>
              <a:t>https://www.youtube.com/watch?v=bWEtm-7cYzM&amp;list=PLidqqIGKox7UVC-8WC9djoeBzwxPeXph7&amp;index=88</a:t>
            </a:r>
            <a:r>
              <a:rPr lang="en-US" dirty="0"/>
              <a:t> </a:t>
            </a:r>
          </a:p>
        </p:txBody>
      </p:sp>
    </p:spTree>
    <p:extLst>
      <p:ext uri="{BB962C8B-B14F-4D97-AF65-F5344CB8AC3E}">
        <p14:creationId xmlns:p14="http://schemas.microsoft.com/office/powerpoint/2010/main" val="33897892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2203</TotalTime>
  <Words>4612</Words>
  <Application>Microsoft Macintosh PowerPoint</Application>
  <PresentationFormat>Widescreen</PresentationFormat>
  <Paragraphs>322</Paragraphs>
  <Slides>73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73</vt:i4>
      </vt:variant>
    </vt:vector>
  </HeadingPairs>
  <TitlesOfParts>
    <vt:vector size="77" baseType="lpstr">
      <vt:lpstr>Arial</vt:lpstr>
      <vt:lpstr>Calibri</vt:lpstr>
      <vt:lpstr>Calibri Light</vt:lpstr>
      <vt:lpstr>Office Theme</vt:lpstr>
      <vt:lpstr>Unit 1 videos</vt:lpstr>
      <vt:lpstr>Biology videos</vt:lpstr>
      <vt:lpstr>Cells and structure- differences between animal, plant and bacteria cells.</vt:lpstr>
      <vt:lpstr>Cell differentiation</vt:lpstr>
      <vt:lpstr>Cells, tissues and organs – levels of organisation.</vt:lpstr>
      <vt:lpstr>Plant levels of organisation and stomata.</vt:lpstr>
      <vt:lpstr>Structure of DNA</vt:lpstr>
      <vt:lpstr>DNA, genes and chromosomes</vt:lpstr>
      <vt:lpstr>Genes and alleles. </vt:lpstr>
      <vt:lpstr>Inherited diseases</vt:lpstr>
      <vt:lpstr>Genetic diagrams</vt:lpstr>
      <vt:lpstr>Genetic mutations</vt:lpstr>
      <vt:lpstr>Brain</vt:lpstr>
      <vt:lpstr>Homeostasis</vt:lpstr>
      <vt:lpstr>Blood glucose levels</vt:lpstr>
      <vt:lpstr>Endocrine system</vt:lpstr>
      <vt:lpstr>Temperature regulation</vt:lpstr>
      <vt:lpstr>Involuntary and voluntary actions</vt:lpstr>
      <vt:lpstr>Nervous system and reflex arc.</vt:lpstr>
      <vt:lpstr>Chemistry videos unit 1</vt:lpstr>
      <vt:lpstr>1.10 Atoms #1 </vt:lpstr>
      <vt:lpstr>1.11 Elements, Isotopes &amp; Relative Atomic Mass #2</vt:lpstr>
      <vt:lpstr>1.12 Modern Periodic Table #7 </vt:lpstr>
      <vt:lpstr>1.12 Metals and Non-Metals #8</vt:lpstr>
      <vt:lpstr>1.13 Electron Arrangement #4 </vt:lpstr>
      <vt:lpstr>1.14 Differences Between Compounds, Molecules &amp; Mixtures #3</vt:lpstr>
      <vt:lpstr>1.15/ 1.16 Acids and Bases #27 </vt:lpstr>
      <vt:lpstr>1.17/1.19 Neutralisation Reactions #29</vt:lpstr>
      <vt:lpstr>1.18 Metals and acids</vt:lpstr>
      <vt:lpstr>Test for Hydrogen and Carbon dioxide gases.</vt:lpstr>
      <vt:lpstr>1.20 Hazards or acids and bases</vt:lpstr>
      <vt:lpstr>Physics videos unit 1</vt:lpstr>
      <vt:lpstr>1.21 Energy Stores and systems</vt:lpstr>
      <vt:lpstr>1.22 Energy transformations and transformation diagrams</vt:lpstr>
      <vt:lpstr>1.23 Thermal energy transfer</vt:lpstr>
      <vt:lpstr>1.24 Measuring Energy</vt:lpstr>
      <vt:lpstr>1.25 Energy for everything</vt:lpstr>
      <vt:lpstr>1.26 sources of renewable</vt:lpstr>
      <vt:lpstr>1.27 Wave characteristics</vt:lpstr>
      <vt:lpstr>1.28 Electromagnetic spectrum and its uses.</vt:lpstr>
      <vt:lpstr>1.28 Uses for EMS</vt:lpstr>
      <vt:lpstr>Extra videos  for Chemistry from this point.</vt:lpstr>
      <vt:lpstr>Balancing Chemical Equations #5</vt:lpstr>
      <vt:lpstr>History of the Model of the Atom #6</vt:lpstr>
      <vt:lpstr>Group 1 Alkali Metals #9</vt:lpstr>
      <vt:lpstr>Halogens and Noble Gases #10</vt:lpstr>
      <vt:lpstr>Formation of Ions #11</vt:lpstr>
      <vt:lpstr>What is Ionic Bonding? How Does Ionic Bonding Work? Ionic Bonds Explained #12</vt:lpstr>
      <vt:lpstr>What is an Ionic Compound? Ionic Compounds Explained #13</vt:lpstr>
      <vt:lpstr>Covalent Bonding #14</vt:lpstr>
      <vt:lpstr>Properties of Simple Molecular Substances &amp; Giant Covalent Structures #15</vt:lpstr>
      <vt:lpstr>Allotropes of Carbon - Diamond and Graphite #16</vt:lpstr>
      <vt:lpstr>Allotropes - Graphene and Fullerenes #17 </vt:lpstr>
      <vt:lpstr>What is a Polymer? Polymers / Monomers / Their Properties Explained #18</vt:lpstr>
      <vt:lpstr>Metallic Bonding #19</vt:lpstr>
      <vt:lpstr>States of Matter &amp; Changing State #20</vt:lpstr>
      <vt:lpstr>State Symbols &amp; Predicting States of Matter #21</vt:lpstr>
      <vt:lpstr>Relative Formula Mass #22</vt:lpstr>
      <vt:lpstr>Conservation of Mass #23</vt:lpstr>
      <vt:lpstr>Moles – Higher tier</vt:lpstr>
      <vt:lpstr>What is a Limiting Reactant? Limiting/Excess Reactants Explained #25</vt:lpstr>
      <vt:lpstr>How to Calculate Concentration in grams per decimetre cubed #26</vt:lpstr>
      <vt:lpstr>The pH Scale &amp; Strong vs Weak Acids (Higher Tier) #28</vt:lpstr>
      <vt:lpstr>Reactivity Series of Metals &amp; Displacement Reactions #30</vt:lpstr>
      <vt:lpstr>Extraction of Metals &amp; Reduction #31</vt:lpstr>
      <vt:lpstr>Redox reactions - higher tier</vt:lpstr>
      <vt:lpstr>Electrolysis Part 1 - Basics and Molten Compounds #33</vt:lpstr>
      <vt:lpstr>Electrolysis P2 - Electrolysis to Extract Metals From Oxides - Explained #34</vt:lpstr>
      <vt:lpstr>EXTRA VIDEOS FOR PHYSICS SPACE</vt:lpstr>
      <vt:lpstr>LIFE CYCLE OF A STAR – unit 4</vt:lpstr>
      <vt:lpstr>Structure of the universe</vt:lpstr>
      <vt:lpstr>Orbits</vt:lpstr>
      <vt:lpstr>Red shift and big bang theory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Involuntary and voluntary actions</dc:title>
  <dc:creator>Katie Martin</dc:creator>
  <cp:lastModifiedBy>Katie Martin</cp:lastModifiedBy>
  <cp:revision>23</cp:revision>
  <dcterms:created xsi:type="dcterms:W3CDTF">2021-12-07T14:25:17Z</dcterms:created>
  <dcterms:modified xsi:type="dcterms:W3CDTF">2022-11-29T12:20:47Z</dcterms:modified>
</cp:coreProperties>
</file>