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28"/>
  </p:notesMasterIdLst>
  <p:sldIdLst>
    <p:sldId id="256" r:id="rId5"/>
    <p:sldId id="302" r:id="rId6"/>
    <p:sldId id="279" r:id="rId7"/>
    <p:sldId id="280" r:id="rId8"/>
    <p:sldId id="281" r:id="rId9"/>
    <p:sldId id="282" r:id="rId10"/>
    <p:sldId id="290" r:id="rId11"/>
    <p:sldId id="291" r:id="rId12"/>
    <p:sldId id="292" r:id="rId13"/>
    <p:sldId id="293" r:id="rId14"/>
    <p:sldId id="294" r:id="rId15"/>
    <p:sldId id="295" r:id="rId16"/>
    <p:sldId id="296" r:id="rId17"/>
    <p:sldId id="297" r:id="rId18"/>
    <p:sldId id="298" r:id="rId19"/>
    <p:sldId id="299" r:id="rId20"/>
    <p:sldId id="300" r:id="rId21"/>
    <p:sldId id="301" r:id="rId22"/>
    <p:sldId id="284" r:id="rId23"/>
    <p:sldId id="289" r:id="rId24"/>
    <p:sldId id="285" r:id="rId25"/>
    <p:sldId id="287" r:id="rId26"/>
    <p:sldId id="278"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FC1D11E-85D3-40CA-A56E-1DCD8833B2A9}" v="25" dt="2023-08-10T12:51:19.470"/>
    <p1510:client id="{2AD7EF34-14EB-485A-A740-9ACED9D3D41B}" v="406" dt="2023-08-03T08:57:19.040"/>
    <p1510:client id="{2AD8F1C8-DE0E-4EB8-8743-6798E8B055E7}" v="355" dt="2023-08-10T09:33:18.815"/>
    <p1510:client id="{3837C0B3-AEB2-493A-A211-532670ABBE9D}" v="7" dt="2023-08-10T09:42:59.103"/>
    <p1510:client id="{39599491-9656-42CC-9D4F-C33795A35648}" v="30" dt="2023-08-10T09:58:06.783"/>
    <p1510:client id="{3AA3DA4D-C5F9-44D2-96A2-FEEE20546FA4}" v="73" dt="2023-08-13T19:11:58.725"/>
    <p1510:client id="{3C277953-9114-47F6-A10F-913EB5AD6063}" v="964" dt="2023-08-02T14:18:52.340"/>
    <p1510:client id="{3F4ED395-212A-4834-8591-7F7330DE6655}" v="3" dt="2023-08-15T09:59:50.231"/>
    <p1510:client id="{60B6F3DA-CF56-4369-9A96-2F4794A932F2}" v="69" dt="2023-08-02T13:39:57.037"/>
    <p1510:client id="{61DA3DAC-A13F-4A43-AB5B-F818EFDA5B61}" v="114" dt="2023-08-03T09:04:22.122"/>
    <p1510:client id="{63A4D5BE-08A4-4A52-BCE9-CB9C8F9DC9E8}" v="189" dt="2023-08-10T11:20:56.911"/>
    <p1510:client id="{653622CE-C6CE-407C-9CF6-41B01F3B755B}" v="362" dt="2023-08-03T08:32:32.761"/>
    <p1510:client id="{6A8A6D36-D783-43A4-819F-31CED3D653E0}" v="110" dt="2023-08-29T09:02:37.332"/>
    <p1510:client id="{6F739381-F81B-4915-AF5C-AFB2C3B17BB8}" v="201" dt="2023-08-03T07:56:50.657"/>
    <p1510:client id="{AB0FBF9A-8200-4BCD-896F-3EAF914B2527}" v="254" dt="2023-08-14T13:15:59.501"/>
    <p1510:client id="{C987349B-7732-4D1B-93F9-7729F4D0755A}" v="10" dt="2023-08-10T09:41:40.482"/>
    <p1510:client id="{D06B5A10-9506-4062-858B-394307B0A725}" v="122" dt="2023-08-10T08:46:52.092"/>
    <p1510:client id="{D8B2A6C5-BD8F-41E0-9CCE-CB30FD238518}" v="1" dt="2023-08-03T09:06:58.188"/>
    <p1510:client id="{DEECDA57-9C5A-483F-A40B-28180F2F1C8B}" v="508" dt="2023-08-02T08:04:48.288"/>
    <p1510:client id="{EFF62F52-43F4-4D5A-AA19-F738CB115772}" v="16" dt="2023-08-14T14:25:06.182"/>
    <p1510:client id="{FD75B257-2954-4D9C-9FC3-1FE27FDA5EC3}" v="645" dt="2023-08-15T06:51:20.33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71" autoAdjust="0"/>
    <p:restoredTop sz="94660"/>
  </p:normalViewPr>
  <p:slideViewPr>
    <p:cSldViewPr snapToGrid="0">
      <p:cViewPr varScale="1">
        <p:scale>
          <a:sx n="80" d="100"/>
          <a:sy n="80" d="100"/>
        </p:scale>
        <p:origin x="136"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viewProps" Target="viewProps.xml"/><Relationship Id="rId35" Type="http://schemas.microsoft.com/office/2015/10/relationships/revisionInfo" Target="revisionInfo.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14A6E97-527B-47D8-ACE0-74502005A2F9}"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F69415AB-14F8-4ADB-8378-0AB12A3EDF8D}">
      <dgm:prSet phldrT="[Text]"/>
      <dgm:spPr/>
      <dgm:t>
        <a:bodyPr/>
        <a:lstStyle/>
        <a:p>
          <a:r>
            <a:rPr lang="en-US" dirty="0" smtClean="0"/>
            <a:t>Welcome and introduction . The role of a </a:t>
          </a:r>
          <a:r>
            <a:rPr lang="en-US" dirty="0" err="1" smtClean="0"/>
            <a:t>csw</a:t>
          </a:r>
          <a:r>
            <a:rPr lang="en-US" dirty="0" smtClean="0"/>
            <a:t> explained by associate educator </a:t>
          </a:r>
          <a:endParaRPr lang="en-US" dirty="0"/>
        </a:p>
      </dgm:t>
    </dgm:pt>
    <dgm:pt modelId="{419D770B-1460-4432-8E29-CC81215D33A4}" type="parTrans" cxnId="{2C23CAC7-CECC-479A-8064-5384B4476E28}">
      <dgm:prSet/>
      <dgm:spPr/>
      <dgm:t>
        <a:bodyPr/>
        <a:lstStyle/>
        <a:p>
          <a:endParaRPr lang="en-US"/>
        </a:p>
      </dgm:t>
    </dgm:pt>
    <dgm:pt modelId="{28A0FCE5-874E-43D9-B496-BDEA24F9FBA2}" type="sibTrans" cxnId="{2C23CAC7-CECC-479A-8064-5384B4476E28}">
      <dgm:prSet/>
      <dgm:spPr/>
      <dgm:t>
        <a:bodyPr/>
        <a:lstStyle/>
        <a:p>
          <a:endParaRPr lang="en-US"/>
        </a:p>
      </dgm:t>
    </dgm:pt>
    <dgm:pt modelId="{FB7E4131-AC01-4284-BB36-17D15F0E2300}">
      <dgm:prSet phldrT="[Text]"/>
      <dgm:spPr/>
      <dgm:t>
        <a:bodyPr/>
        <a:lstStyle/>
        <a:p>
          <a:r>
            <a:rPr lang="en-US" dirty="0" smtClean="0"/>
            <a:t>Teaching a practical skill and assessment </a:t>
          </a:r>
          <a:endParaRPr lang="en-US" dirty="0"/>
        </a:p>
      </dgm:t>
    </dgm:pt>
    <dgm:pt modelId="{17062130-6A84-4894-9CAF-38FF94759515}" type="parTrans" cxnId="{9E1DCF27-01E8-4EEB-A84F-0CDC2D02A633}">
      <dgm:prSet/>
      <dgm:spPr/>
      <dgm:t>
        <a:bodyPr/>
        <a:lstStyle/>
        <a:p>
          <a:endParaRPr lang="en-US"/>
        </a:p>
      </dgm:t>
    </dgm:pt>
    <dgm:pt modelId="{9B66633F-B07E-48F8-ACD0-45AECB5F5048}" type="sibTrans" cxnId="{9E1DCF27-01E8-4EEB-A84F-0CDC2D02A633}">
      <dgm:prSet/>
      <dgm:spPr/>
      <dgm:t>
        <a:bodyPr/>
        <a:lstStyle/>
        <a:p>
          <a:endParaRPr lang="en-US"/>
        </a:p>
      </dgm:t>
    </dgm:pt>
    <dgm:pt modelId="{67AA8CF2-D5A7-4B27-8D42-E22CB627A703}">
      <dgm:prSet phldrT="[Text]"/>
      <dgm:spPr/>
      <dgm:t>
        <a:bodyPr/>
        <a:lstStyle/>
        <a:p>
          <a:r>
            <a:rPr lang="en-US" dirty="0" smtClean="0"/>
            <a:t>Short 1-1 interview </a:t>
          </a:r>
          <a:endParaRPr lang="en-US" dirty="0"/>
        </a:p>
      </dgm:t>
    </dgm:pt>
    <dgm:pt modelId="{51753A90-B4D3-41D6-8459-874A9C07622B}" type="parTrans" cxnId="{D07A2427-1DA4-44A6-9583-29E53D5C03BA}">
      <dgm:prSet/>
      <dgm:spPr/>
      <dgm:t>
        <a:bodyPr/>
        <a:lstStyle/>
        <a:p>
          <a:endParaRPr lang="en-US"/>
        </a:p>
      </dgm:t>
    </dgm:pt>
    <dgm:pt modelId="{6ED9B418-A6E1-434A-AA45-07A9417D1BAC}" type="sibTrans" cxnId="{D07A2427-1DA4-44A6-9583-29E53D5C03BA}">
      <dgm:prSet/>
      <dgm:spPr/>
      <dgm:t>
        <a:bodyPr/>
        <a:lstStyle/>
        <a:p>
          <a:endParaRPr lang="en-US"/>
        </a:p>
      </dgm:t>
    </dgm:pt>
    <dgm:pt modelId="{AFC22DF1-071A-42A8-A798-13FEBDB85B49}" type="pres">
      <dgm:prSet presAssocID="{F14A6E97-527B-47D8-ACE0-74502005A2F9}" presName="outerComposite" presStyleCnt="0">
        <dgm:presLayoutVars>
          <dgm:chMax val="5"/>
          <dgm:dir/>
          <dgm:resizeHandles val="exact"/>
        </dgm:presLayoutVars>
      </dgm:prSet>
      <dgm:spPr/>
      <dgm:t>
        <a:bodyPr/>
        <a:lstStyle/>
        <a:p>
          <a:endParaRPr lang="en-US"/>
        </a:p>
      </dgm:t>
    </dgm:pt>
    <dgm:pt modelId="{517F05B2-5669-4F44-AB45-3FFD7648D2AB}" type="pres">
      <dgm:prSet presAssocID="{F14A6E97-527B-47D8-ACE0-74502005A2F9}" presName="dummyMaxCanvas" presStyleCnt="0">
        <dgm:presLayoutVars/>
      </dgm:prSet>
      <dgm:spPr/>
    </dgm:pt>
    <dgm:pt modelId="{98F6BD6E-0461-4289-BFB3-B7C4475BBC0B}" type="pres">
      <dgm:prSet presAssocID="{F14A6E97-527B-47D8-ACE0-74502005A2F9}" presName="ThreeNodes_1" presStyleLbl="node1" presStyleIdx="0" presStyleCnt="3">
        <dgm:presLayoutVars>
          <dgm:bulletEnabled val="1"/>
        </dgm:presLayoutVars>
      </dgm:prSet>
      <dgm:spPr/>
      <dgm:t>
        <a:bodyPr/>
        <a:lstStyle/>
        <a:p>
          <a:endParaRPr lang="en-US"/>
        </a:p>
      </dgm:t>
    </dgm:pt>
    <dgm:pt modelId="{9526A6ED-DF9D-4D50-A6CE-F91870193183}" type="pres">
      <dgm:prSet presAssocID="{F14A6E97-527B-47D8-ACE0-74502005A2F9}" presName="ThreeNodes_2" presStyleLbl="node1" presStyleIdx="1" presStyleCnt="3">
        <dgm:presLayoutVars>
          <dgm:bulletEnabled val="1"/>
        </dgm:presLayoutVars>
      </dgm:prSet>
      <dgm:spPr/>
      <dgm:t>
        <a:bodyPr/>
        <a:lstStyle/>
        <a:p>
          <a:endParaRPr lang="en-US"/>
        </a:p>
      </dgm:t>
    </dgm:pt>
    <dgm:pt modelId="{95B6561C-634C-4BC2-B121-AD40F6430B10}" type="pres">
      <dgm:prSet presAssocID="{F14A6E97-527B-47D8-ACE0-74502005A2F9}" presName="ThreeNodes_3" presStyleLbl="node1" presStyleIdx="2" presStyleCnt="3">
        <dgm:presLayoutVars>
          <dgm:bulletEnabled val="1"/>
        </dgm:presLayoutVars>
      </dgm:prSet>
      <dgm:spPr/>
      <dgm:t>
        <a:bodyPr/>
        <a:lstStyle/>
        <a:p>
          <a:endParaRPr lang="en-US"/>
        </a:p>
      </dgm:t>
    </dgm:pt>
    <dgm:pt modelId="{8C8A9217-9109-4A9D-AAD3-4F5B317BDFF2}" type="pres">
      <dgm:prSet presAssocID="{F14A6E97-527B-47D8-ACE0-74502005A2F9}" presName="ThreeConn_1-2" presStyleLbl="fgAccFollowNode1" presStyleIdx="0" presStyleCnt="2">
        <dgm:presLayoutVars>
          <dgm:bulletEnabled val="1"/>
        </dgm:presLayoutVars>
      </dgm:prSet>
      <dgm:spPr/>
      <dgm:t>
        <a:bodyPr/>
        <a:lstStyle/>
        <a:p>
          <a:endParaRPr lang="en-US"/>
        </a:p>
      </dgm:t>
    </dgm:pt>
    <dgm:pt modelId="{2C6C2948-AADF-4686-B14E-87149F04FE07}" type="pres">
      <dgm:prSet presAssocID="{F14A6E97-527B-47D8-ACE0-74502005A2F9}" presName="ThreeConn_2-3" presStyleLbl="fgAccFollowNode1" presStyleIdx="1" presStyleCnt="2">
        <dgm:presLayoutVars>
          <dgm:bulletEnabled val="1"/>
        </dgm:presLayoutVars>
      </dgm:prSet>
      <dgm:spPr/>
      <dgm:t>
        <a:bodyPr/>
        <a:lstStyle/>
        <a:p>
          <a:endParaRPr lang="en-US"/>
        </a:p>
      </dgm:t>
    </dgm:pt>
    <dgm:pt modelId="{2C49817D-069E-4D76-853E-A47D2D5BBB8C}" type="pres">
      <dgm:prSet presAssocID="{F14A6E97-527B-47D8-ACE0-74502005A2F9}" presName="ThreeNodes_1_text" presStyleLbl="node1" presStyleIdx="2" presStyleCnt="3">
        <dgm:presLayoutVars>
          <dgm:bulletEnabled val="1"/>
        </dgm:presLayoutVars>
      </dgm:prSet>
      <dgm:spPr/>
      <dgm:t>
        <a:bodyPr/>
        <a:lstStyle/>
        <a:p>
          <a:endParaRPr lang="en-US"/>
        </a:p>
      </dgm:t>
    </dgm:pt>
    <dgm:pt modelId="{FBB1086E-3A27-4DA0-81DD-55382E01BD98}" type="pres">
      <dgm:prSet presAssocID="{F14A6E97-527B-47D8-ACE0-74502005A2F9}" presName="ThreeNodes_2_text" presStyleLbl="node1" presStyleIdx="2" presStyleCnt="3">
        <dgm:presLayoutVars>
          <dgm:bulletEnabled val="1"/>
        </dgm:presLayoutVars>
      </dgm:prSet>
      <dgm:spPr/>
      <dgm:t>
        <a:bodyPr/>
        <a:lstStyle/>
        <a:p>
          <a:endParaRPr lang="en-US"/>
        </a:p>
      </dgm:t>
    </dgm:pt>
    <dgm:pt modelId="{D4B69A58-7524-47A3-BD3B-EC38EA38F59E}" type="pres">
      <dgm:prSet presAssocID="{F14A6E97-527B-47D8-ACE0-74502005A2F9}" presName="ThreeNodes_3_text" presStyleLbl="node1" presStyleIdx="2" presStyleCnt="3">
        <dgm:presLayoutVars>
          <dgm:bulletEnabled val="1"/>
        </dgm:presLayoutVars>
      </dgm:prSet>
      <dgm:spPr/>
      <dgm:t>
        <a:bodyPr/>
        <a:lstStyle/>
        <a:p>
          <a:endParaRPr lang="en-US"/>
        </a:p>
      </dgm:t>
    </dgm:pt>
  </dgm:ptLst>
  <dgm:cxnLst>
    <dgm:cxn modelId="{2151B7DE-6F04-4C4A-9043-D62DFA136CE1}" type="presOf" srcId="{FB7E4131-AC01-4284-BB36-17D15F0E2300}" destId="{9526A6ED-DF9D-4D50-A6CE-F91870193183}" srcOrd="0" destOrd="0" presId="urn:microsoft.com/office/officeart/2005/8/layout/vProcess5"/>
    <dgm:cxn modelId="{7B912D1A-E379-4C9C-85EF-9B134C8AACE4}" type="presOf" srcId="{67AA8CF2-D5A7-4B27-8D42-E22CB627A703}" destId="{95B6561C-634C-4BC2-B121-AD40F6430B10}" srcOrd="0" destOrd="0" presId="urn:microsoft.com/office/officeart/2005/8/layout/vProcess5"/>
    <dgm:cxn modelId="{2C23CAC7-CECC-479A-8064-5384B4476E28}" srcId="{F14A6E97-527B-47D8-ACE0-74502005A2F9}" destId="{F69415AB-14F8-4ADB-8378-0AB12A3EDF8D}" srcOrd="0" destOrd="0" parTransId="{419D770B-1460-4432-8E29-CC81215D33A4}" sibTransId="{28A0FCE5-874E-43D9-B496-BDEA24F9FBA2}"/>
    <dgm:cxn modelId="{F4BC298C-1A0F-4471-AD47-21CEE2543284}" type="presOf" srcId="{F14A6E97-527B-47D8-ACE0-74502005A2F9}" destId="{AFC22DF1-071A-42A8-A798-13FEBDB85B49}" srcOrd="0" destOrd="0" presId="urn:microsoft.com/office/officeart/2005/8/layout/vProcess5"/>
    <dgm:cxn modelId="{9E1DCF27-01E8-4EEB-A84F-0CDC2D02A633}" srcId="{F14A6E97-527B-47D8-ACE0-74502005A2F9}" destId="{FB7E4131-AC01-4284-BB36-17D15F0E2300}" srcOrd="1" destOrd="0" parTransId="{17062130-6A84-4894-9CAF-38FF94759515}" sibTransId="{9B66633F-B07E-48F8-ACD0-45AECB5F5048}"/>
    <dgm:cxn modelId="{19E18B23-8184-4823-B14C-FAE56F19042A}" type="presOf" srcId="{28A0FCE5-874E-43D9-B496-BDEA24F9FBA2}" destId="{8C8A9217-9109-4A9D-AAD3-4F5B317BDFF2}" srcOrd="0" destOrd="0" presId="urn:microsoft.com/office/officeart/2005/8/layout/vProcess5"/>
    <dgm:cxn modelId="{6789CBF4-5257-4D35-9876-B5694899987C}" type="presOf" srcId="{9B66633F-B07E-48F8-ACD0-45AECB5F5048}" destId="{2C6C2948-AADF-4686-B14E-87149F04FE07}" srcOrd="0" destOrd="0" presId="urn:microsoft.com/office/officeart/2005/8/layout/vProcess5"/>
    <dgm:cxn modelId="{B1D82970-909B-48A2-9647-506DB7A8EB73}" type="presOf" srcId="{F69415AB-14F8-4ADB-8378-0AB12A3EDF8D}" destId="{98F6BD6E-0461-4289-BFB3-B7C4475BBC0B}" srcOrd="0" destOrd="0" presId="urn:microsoft.com/office/officeart/2005/8/layout/vProcess5"/>
    <dgm:cxn modelId="{D07A2427-1DA4-44A6-9583-29E53D5C03BA}" srcId="{F14A6E97-527B-47D8-ACE0-74502005A2F9}" destId="{67AA8CF2-D5A7-4B27-8D42-E22CB627A703}" srcOrd="2" destOrd="0" parTransId="{51753A90-B4D3-41D6-8459-874A9C07622B}" sibTransId="{6ED9B418-A6E1-434A-AA45-07A9417D1BAC}"/>
    <dgm:cxn modelId="{6CAB1630-2951-4059-B289-F1BBF19DD9E8}" type="presOf" srcId="{67AA8CF2-D5A7-4B27-8D42-E22CB627A703}" destId="{D4B69A58-7524-47A3-BD3B-EC38EA38F59E}" srcOrd="1" destOrd="0" presId="urn:microsoft.com/office/officeart/2005/8/layout/vProcess5"/>
    <dgm:cxn modelId="{9B3055B7-04E2-42AA-BE32-63BEC86292E9}" type="presOf" srcId="{FB7E4131-AC01-4284-BB36-17D15F0E2300}" destId="{FBB1086E-3A27-4DA0-81DD-55382E01BD98}" srcOrd="1" destOrd="0" presId="urn:microsoft.com/office/officeart/2005/8/layout/vProcess5"/>
    <dgm:cxn modelId="{92236E80-6B9E-44AF-A06B-B0780B0528DB}" type="presOf" srcId="{F69415AB-14F8-4ADB-8378-0AB12A3EDF8D}" destId="{2C49817D-069E-4D76-853E-A47D2D5BBB8C}" srcOrd="1" destOrd="0" presId="urn:microsoft.com/office/officeart/2005/8/layout/vProcess5"/>
    <dgm:cxn modelId="{2E45D8CB-39B1-4413-BE3B-0884124118CB}" type="presParOf" srcId="{AFC22DF1-071A-42A8-A798-13FEBDB85B49}" destId="{517F05B2-5669-4F44-AB45-3FFD7648D2AB}" srcOrd="0" destOrd="0" presId="urn:microsoft.com/office/officeart/2005/8/layout/vProcess5"/>
    <dgm:cxn modelId="{BA49E7A9-BD81-4C39-8DCF-9B69ADD1073C}" type="presParOf" srcId="{AFC22DF1-071A-42A8-A798-13FEBDB85B49}" destId="{98F6BD6E-0461-4289-BFB3-B7C4475BBC0B}" srcOrd="1" destOrd="0" presId="urn:microsoft.com/office/officeart/2005/8/layout/vProcess5"/>
    <dgm:cxn modelId="{A33AAD76-863E-45C4-9C45-35953C6770D2}" type="presParOf" srcId="{AFC22DF1-071A-42A8-A798-13FEBDB85B49}" destId="{9526A6ED-DF9D-4D50-A6CE-F91870193183}" srcOrd="2" destOrd="0" presId="urn:microsoft.com/office/officeart/2005/8/layout/vProcess5"/>
    <dgm:cxn modelId="{80B91A93-F2AF-4931-BAE5-EECD1BC47730}" type="presParOf" srcId="{AFC22DF1-071A-42A8-A798-13FEBDB85B49}" destId="{95B6561C-634C-4BC2-B121-AD40F6430B10}" srcOrd="3" destOrd="0" presId="urn:microsoft.com/office/officeart/2005/8/layout/vProcess5"/>
    <dgm:cxn modelId="{E4B1D2A7-024C-4A0A-A8D5-1723B8324472}" type="presParOf" srcId="{AFC22DF1-071A-42A8-A798-13FEBDB85B49}" destId="{8C8A9217-9109-4A9D-AAD3-4F5B317BDFF2}" srcOrd="4" destOrd="0" presId="urn:microsoft.com/office/officeart/2005/8/layout/vProcess5"/>
    <dgm:cxn modelId="{509F836D-7255-42EF-80EB-B3FA5F46C0E9}" type="presParOf" srcId="{AFC22DF1-071A-42A8-A798-13FEBDB85B49}" destId="{2C6C2948-AADF-4686-B14E-87149F04FE07}" srcOrd="5" destOrd="0" presId="urn:microsoft.com/office/officeart/2005/8/layout/vProcess5"/>
    <dgm:cxn modelId="{1000835C-3E12-43CD-AD2A-98230CD31F0E}" type="presParOf" srcId="{AFC22DF1-071A-42A8-A798-13FEBDB85B49}" destId="{2C49817D-069E-4D76-853E-A47D2D5BBB8C}" srcOrd="6" destOrd="0" presId="urn:microsoft.com/office/officeart/2005/8/layout/vProcess5"/>
    <dgm:cxn modelId="{7C7BC267-53EC-4C9E-A184-7F3C651E3ED4}" type="presParOf" srcId="{AFC22DF1-071A-42A8-A798-13FEBDB85B49}" destId="{FBB1086E-3A27-4DA0-81DD-55382E01BD98}" srcOrd="7" destOrd="0" presId="urn:microsoft.com/office/officeart/2005/8/layout/vProcess5"/>
    <dgm:cxn modelId="{80EBD661-68A8-4F49-B66F-FADBD270369E}" type="presParOf" srcId="{AFC22DF1-071A-42A8-A798-13FEBDB85B49}" destId="{D4B69A58-7524-47A3-BD3B-EC38EA38F59E}"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F6BD6E-0461-4289-BFB3-B7C4475BBC0B}">
      <dsp:nvSpPr>
        <dsp:cNvPr id="0" name=""/>
        <dsp:cNvSpPr/>
      </dsp:nvSpPr>
      <dsp:spPr>
        <a:xfrm>
          <a:off x="0" y="0"/>
          <a:ext cx="7603692" cy="75266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kern="1200" dirty="0" smtClean="0"/>
            <a:t>Welcome and introduction . The role of a </a:t>
          </a:r>
          <a:r>
            <a:rPr lang="en-US" sz="2000" kern="1200" dirty="0" err="1" smtClean="0"/>
            <a:t>csw</a:t>
          </a:r>
          <a:r>
            <a:rPr lang="en-US" sz="2000" kern="1200" dirty="0" smtClean="0"/>
            <a:t> explained by associate educator </a:t>
          </a:r>
          <a:endParaRPr lang="en-US" sz="2000" kern="1200" dirty="0"/>
        </a:p>
      </dsp:txBody>
      <dsp:txXfrm>
        <a:off x="22045" y="22045"/>
        <a:ext cx="6791512" cy="708570"/>
      </dsp:txXfrm>
    </dsp:sp>
    <dsp:sp modelId="{9526A6ED-DF9D-4D50-A6CE-F91870193183}">
      <dsp:nvSpPr>
        <dsp:cNvPr id="0" name=""/>
        <dsp:cNvSpPr/>
      </dsp:nvSpPr>
      <dsp:spPr>
        <a:xfrm>
          <a:off x="670914" y="878104"/>
          <a:ext cx="7603692" cy="75266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kern="1200" dirty="0" smtClean="0"/>
            <a:t>Teaching a practical skill and assessment </a:t>
          </a:r>
          <a:endParaRPr lang="en-US" sz="2000" kern="1200" dirty="0"/>
        </a:p>
      </dsp:txBody>
      <dsp:txXfrm>
        <a:off x="692959" y="900149"/>
        <a:ext cx="6399459" cy="708570"/>
      </dsp:txXfrm>
    </dsp:sp>
    <dsp:sp modelId="{95B6561C-634C-4BC2-B121-AD40F6430B10}">
      <dsp:nvSpPr>
        <dsp:cNvPr id="0" name=""/>
        <dsp:cNvSpPr/>
      </dsp:nvSpPr>
      <dsp:spPr>
        <a:xfrm>
          <a:off x="1341828" y="1756208"/>
          <a:ext cx="7603692" cy="75266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kern="1200" dirty="0" smtClean="0"/>
            <a:t>Short 1-1 interview </a:t>
          </a:r>
          <a:endParaRPr lang="en-US" sz="2000" kern="1200" dirty="0"/>
        </a:p>
      </dsp:txBody>
      <dsp:txXfrm>
        <a:off x="1363873" y="1778253"/>
        <a:ext cx="6399459" cy="708570"/>
      </dsp:txXfrm>
    </dsp:sp>
    <dsp:sp modelId="{8C8A9217-9109-4A9D-AAD3-4F5B317BDFF2}">
      <dsp:nvSpPr>
        <dsp:cNvPr id="0" name=""/>
        <dsp:cNvSpPr/>
      </dsp:nvSpPr>
      <dsp:spPr>
        <a:xfrm>
          <a:off x="7114463" y="570767"/>
          <a:ext cx="489229" cy="489229"/>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lvl="0" algn="ctr" defTabSz="1022350">
            <a:lnSpc>
              <a:spcPct val="90000"/>
            </a:lnSpc>
            <a:spcBef>
              <a:spcPct val="0"/>
            </a:spcBef>
            <a:spcAft>
              <a:spcPct val="35000"/>
            </a:spcAft>
          </a:pPr>
          <a:endParaRPr lang="en-US" sz="2300" kern="1200"/>
        </a:p>
      </dsp:txBody>
      <dsp:txXfrm>
        <a:off x="7224540" y="570767"/>
        <a:ext cx="269075" cy="368145"/>
      </dsp:txXfrm>
    </dsp:sp>
    <dsp:sp modelId="{2C6C2948-AADF-4686-B14E-87149F04FE07}">
      <dsp:nvSpPr>
        <dsp:cNvPr id="0" name=""/>
        <dsp:cNvSpPr/>
      </dsp:nvSpPr>
      <dsp:spPr>
        <a:xfrm>
          <a:off x="7785377" y="1443854"/>
          <a:ext cx="489229" cy="489229"/>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lvl="0" algn="ctr" defTabSz="1022350">
            <a:lnSpc>
              <a:spcPct val="90000"/>
            </a:lnSpc>
            <a:spcBef>
              <a:spcPct val="0"/>
            </a:spcBef>
            <a:spcAft>
              <a:spcPct val="35000"/>
            </a:spcAft>
          </a:pPr>
          <a:endParaRPr lang="en-US" sz="2300" kern="1200"/>
        </a:p>
      </dsp:txBody>
      <dsp:txXfrm>
        <a:off x="7895454" y="1443854"/>
        <a:ext cx="269075" cy="368145"/>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AF9DF6-E62E-426E-B8C6-5C7DBFA0D05F}" type="datetimeFigureOut">
              <a:rPr lang="en-GB" smtClean="0"/>
              <a:t>06/02/2024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8BA966-32AC-4455-90DF-7EC5209327CE}" type="slidenum">
              <a:rPr lang="en-GB" smtClean="0"/>
              <a:t>‹#›</a:t>
            </a:fld>
            <a:endParaRPr lang="en-GB"/>
          </a:p>
        </p:txBody>
      </p:sp>
    </p:spTree>
    <p:extLst>
      <p:ext uri="{BB962C8B-B14F-4D97-AF65-F5344CB8AC3E}">
        <p14:creationId xmlns:p14="http://schemas.microsoft.com/office/powerpoint/2010/main" val="3111141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343"/>
            <a:ext cx="12191999" cy="6857657"/>
          </a:xfrm>
          <a:prstGeom prst="rect">
            <a:avLst/>
          </a:prstGeom>
        </p:spPr>
      </p:pic>
      <p:sp>
        <p:nvSpPr>
          <p:cNvPr id="2" name="Title 1"/>
          <p:cNvSpPr>
            <a:spLocks noGrp="1"/>
          </p:cNvSpPr>
          <p:nvPr>
            <p:ph type="ctrTitle"/>
          </p:nvPr>
        </p:nvSpPr>
        <p:spPr>
          <a:xfrm>
            <a:off x="515156" y="1122363"/>
            <a:ext cx="8680360" cy="2387600"/>
          </a:xfrm>
        </p:spPr>
        <p:txBody>
          <a:bodyPr anchor="b"/>
          <a:lstStyle>
            <a:lvl1pPr algn="ctr">
              <a:defRPr sz="6000" b="1">
                <a:solidFill>
                  <a:schemeClr val="bg1"/>
                </a:solidFill>
              </a:defRPr>
            </a:lvl1pPr>
          </a:lstStyle>
          <a:p>
            <a:r>
              <a:rPr lang="en-US" dirty="0"/>
              <a:t>Click to edit Master title style</a:t>
            </a:r>
            <a:endParaRPr lang="en-GB" dirty="0"/>
          </a:p>
        </p:txBody>
      </p:sp>
      <p:sp>
        <p:nvSpPr>
          <p:cNvPr id="3" name="Subtitle 2"/>
          <p:cNvSpPr>
            <a:spLocks noGrp="1"/>
          </p:cNvSpPr>
          <p:nvPr>
            <p:ph type="subTitle" idx="1"/>
          </p:nvPr>
        </p:nvSpPr>
        <p:spPr>
          <a:xfrm>
            <a:off x="515156" y="3602038"/>
            <a:ext cx="8680360" cy="1655762"/>
          </a:xfrm>
        </p:spPr>
        <p:txBody>
          <a:bodyP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Tree>
    <p:extLst>
      <p:ext uri="{BB962C8B-B14F-4D97-AF65-F5344CB8AC3E}">
        <p14:creationId xmlns:p14="http://schemas.microsoft.com/office/powerpoint/2010/main" val="2124306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18616" y="365125"/>
            <a:ext cx="9320844" cy="1325563"/>
          </a:xfrm>
        </p:spPr>
        <p:txBody>
          <a:bodyPr/>
          <a:lstStyle>
            <a:lvl1pPr>
              <a:defRPr>
                <a:solidFill>
                  <a:schemeClr val="tx2"/>
                </a:solidFill>
              </a:defRPr>
            </a:lvl1pPr>
          </a:lstStyle>
          <a:p>
            <a:r>
              <a:rPr lang="en-US" dirty="0"/>
              <a:t>Click to edit Master title style</a:t>
            </a:r>
            <a:endParaRPr lang="en-GB" dirty="0"/>
          </a:p>
        </p:txBody>
      </p:sp>
      <p:sp>
        <p:nvSpPr>
          <p:cNvPr id="3" name="Content Placeholder 2"/>
          <p:cNvSpPr>
            <a:spLocks noGrp="1"/>
          </p:cNvSpPr>
          <p:nvPr>
            <p:ph idx="1"/>
          </p:nvPr>
        </p:nvSpPr>
        <p:spPr>
          <a:xfrm>
            <a:off x="518615" y="1825625"/>
            <a:ext cx="11286698" cy="4351338"/>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20226642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dirty="0"/>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lgn="ctr">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spTree>
    <p:extLst>
      <p:ext uri="{BB962C8B-B14F-4D97-AF65-F5344CB8AC3E}">
        <p14:creationId xmlns:p14="http://schemas.microsoft.com/office/powerpoint/2010/main" val="39913165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18614" y="365125"/>
            <a:ext cx="9140541" cy="1325563"/>
          </a:xfrm>
        </p:spPr>
        <p:txBody>
          <a:bodyPr/>
          <a:lstStyle/>
          <a:p>
            <a:r>
              <a:rPr lang="en-US"/>
              <a:t>Click to edit Master title style</a:t>
            </a:r>
            <a:endParaRPr lang="en-GB"/>
          </a:p>
        </p:txBody>
      </p:sp>
      <p:sp>
        <p:nvSpPr>
          <p:cNvPr id="3" name="Content Placeholder 2"/>
          <p:cNvSpPr>
            <a:spLocks noGrp="1"/>
          </p:cNvSpPr>
          <p:nvPr>
            <p:ph sz="half" idx="1"/>
          </p:nvPr>
        </p:nvSpPr>
        <p:spPr>
          <a:xfrm>
            <a:off x="518613" y="1825625"/>
            <a:ext cx="5501187" cy="4351338"/>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p:cNvSpPr>
            <a:spLocks noGrp="1"/>
          </p:cNvSpPr>
          <p:nvPr>
            <p:ph sz="half" idx="2"/>
          </p:nvPr>
        </p:nvSpPr>
        <p:spPr>
          <a:xfrm>
            <a:off x="6172199" y="1825625"/>
            <a:ext cx="5646761"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19440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18616" y="365125"/>
            <a:ext cx="9321420" cy="1325563"/>
          </a:xfrm>
        </p:spPr>
        <p:txBody>
          <a:bodyPr/>
          <a:lstStyle/>
          <a:p>
            <a:r>
              <a:rPr lang="en-US" dirty="0"/>
              <a:t>Click to edit Master title style</a:t>
            </a:r>
            <a:endParaRPr lang="en-GB" dirty="0"/>
          </a:p>
        </p:txBody>
      </p:sp>
      <p:sp>
        <p:nvSpPr>
          <p:cNvPr id="3" name="Text Placeholder 2"/>
          <p:cNvSpPr>
            <a:spLocks noGrp="1"/>
          </p:cNvSpPr>
          <p:nvPr>
            <p:ph type="body" idx="1"/>
          </p:nvPr>
        </p:nvSpPr>
        <p:spPr>
          <a:xfrm>
            <a:off x="518616" y="1681163"/>
            <a:ext cx="547896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518616" y="2505075"/>
            <a:ext cx="547896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958983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18616" y="365125"/>
            <a:ext cx="9140540" cy="1325563"/>
          </a:xfrm>
        </p:spPr>
        <p:txBody>
          <a:bodyPr/>
          <a:lstStyle/>
          <a:p>
            <a:r>
              <a:rPr lang="en-US"/>
              <a:t>Click to edit Master title style</a:t>
            </a:r>
            <a:endParaRPr lang="en-GB"/>
          </a:p>
        </p:txBody>
      </p:sp>
    </p:spTree>
    <p:extLst>
      <p:ext uri="{BB962C8B-B14F-4D97-AF65-F5344CB8AC3E}">
        <p14:creationId xmlns:p14="http://schemas.microsoft.com/office/powerpoint/2010/main" val="22152269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3440723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8616" y="365125"/>
            <a:ext cx="914054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518615" y="1825625"/>
            <a:ext cx="11291075"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7" name="Picture 6"/>
          <p:cNvPicPr>
            <a:picLocks noChangeAspect="1"/>
          </p:cNvPicPr>
          <p:nvPr userDrawn="1"/>
        </p:nvPicPr>
        <p:blipFill rotWithShape="1">
          <a:blip r:embed="rId9" cstate="print">
            <a:extLst>
              <a:ext uri="{28A0092B-C50C-407E-A947-70E740481C1C}">
                <a14:useLocalDpi xmlns:a14="http://schemas.microsoft.com/office/drawing/2010/main" val="0"/>
              </a:ext>
            </a:extLst>
          </a:blip>
          <a:srcRect t="94648"/>
          <a:stretch/>
        </p:blipFill>
        <p:spPr>
          <a:xfrm>
            <a:off x="0" y="6490951"/>
            <a:ext cx="12192610" cy="367049"/>
          </a:xfrm>
          <a:prstGeom prst="rect">
            <a:avLst/>
          </a:prstGeom>
        </p:spPr>
      </p:pic>
      <p:pic>
        <p:nvPicPr>
          <p:cNvPr id="8" name="Picture 7"/>
          <p:cNvPicPr>
            <a:picLocks noChangeAspect="1"/>
          </p:cNvPicPr>
          <p:nvPr userDrawn="1"/>
        </p:nvPicPr>
        <p:blipFill>
          <a:blip r:embed="rId10" cstate="print">
            <a:extLst>
              <a:ext uri="{28A0092B-C50C-407E-A947-70E740481C1C}">
                <a14:useLocalDpi xmlns:a14="http://schemas.microsoft.com/office/drawing/2010/main" val="0"/>
              </a:ext>
            </a:extLst>
          </a:blip>
          <a:stretch>
            <a:fillRect/>
          </a:stretch>
        </p:blipFill>
        <p:spPr>
          <a:xfrm>
            <a:off x="10187188" y="382056"/>
            <a:ext cx="1622503" cy="805271"/>
          </a:xfrm>
          <a:prstGeom prst="rect">
            <a:avLst/>
          </a:prstGeom>
        </p:spPr>
      </p:pic>
    </p:spTree>
    <p:extLst>
      <p:ext uri="{BB962C8B-B14F-4D97-AF65-F5344CB8AC3E}">
        <p14:creationId xmlns:p14="http://schemas.microsoft.com/office/powerpoint/2010/main" val="22096308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Lst>
  <p:hf hdr="0" dt="0"/>
  <p:txStyles>
    <p:titleStyle>
      <a:lvl1pPr algn="l" defTabSz="914400" rtl="0" eaLnBrk="1" latinLnBrk="0" hangingPunct="1">
        <a:lnSpc>
          <a:spcPct val="90000"/>
        </a:lnSpc>
        <a:spcBef>
          <a:spcPct val="0"/>
        </a:spcBef>
        <a:buNone/>
        <a:defRPr sz="4400"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jobs.medway.nhs.uk/"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5.jp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medway.nhs.uk/work-for-us/work-experience.htm" TargetMode="External"/><Relationship Id="rId2" Type="http://schemas.openxmlformats.org/officeDocument/2006/relationships/hyperlink" Target="https://www.medway.nhs.uk/work-for-us/block-week-placements.htm"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Job%20vacancy%20search:%20Which%20health%20sector?%20|%20trac.jobs%20(medway.nhs.uk)" TargetMode="External"/><Relationship Id="rId2" Type="http://schemas.openxmlformats.org/officeDocument/2006/relationships/hyperlink" Target="http://jobs.medway.nhs.uk/" TargetMode="External"/><Relationship Id="rId1" Type="http://schemas.openxmlformats.org/officeDocument/2006/relationships/slideLayout" Target="../slideLayouts/slideLayout2.xml"/><Relationship Id="rId6" Type="http://schemas.openxmlformats.org/officeDocument/2006/relationships/hyperlink" Target="https://youtu.be/I5KyXKre9So" TargetMode="External"/><Relationship Id="rId5" Type="http://schemas.openxmlformats.org/officeDocument/2006/relationships/image" Target="../media/image8.jp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hyperlink" Target="https://www.medway.nhs.uk/work-for-us/supported-internships-for-adults.htm" TargetMode="External"/><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www.midkent.ac.uk/news/events"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0357" y="263146"/>
            <a:ext cx="8680360" cy="1768618"/>
          </a:xfrm>
        </p:spPr>
        <p:txBody>
          <a:bodyPr>
            <a:normAutofit/>
          </a:bodyPr>
          <a:lstStyle/>
          <a:p>
            <a:pPr algn="l"/>
            <a:r>
              <a:rPr lang="en-GB" dirty="0" smtClean="0"/>
              <a:t>Medway Maritime Hospital </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07993" y="1249290"/>
            <a:ext cx="4109401" cy="3331946"/>
          </a:xfrm>
          <a:prstGeom prst="rect">
            <a:avLst/>
          </a:prstGeom>
        </p:spPr>
      </p:pic>
      <p:sp>
        <p:nvSpPr>
          <p:cNvPr id="5" name="TextBox 4"/>
          <p:cNvSpPr txBox="1"/>
          <p:nvPr/>
        </p:nvSpPr>
        <p:spPr>
          <a:xfrm>
            <a:off x="4211782" y="6058231"/>
            <a:ext cx="2724727" cy="584775"/>
          </a:xfrm>
          <a:prstGeom prst="rect">
            <a:avLst/>
          </a:prstGeom>
          <a:noFill/>
        </p:spPr>
        <p:txBody>
          <a:bodyPr wrap="square" rtlCol="0">
            <a:spAutoFit/>
          </a:bodyPr>
          <a:lstStyle/>
          <a:p>
            <a:r>
              <a:rPr lang="en-GB" sz="3200" b="1" dirty="0" smtClean="0">
                <a:hlinkClick r:id="rId3"/>
              </a:rPr>
              <a:t>Work for us! </a:t>
            </a:r>
            <a:endParaRPr lang="en-GB" sz="3200" b="1" dirty="0"/>
          </a:p>
        </p:txBody>
      </p:sp>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0357" y="2624716"/>
            <a:ext cx="3853643" cy="3982098"/>
          </a:xfrm>
          <a:prstGeom prst="rect">
            <a:avLst/>
          </a:prstGeom>
        </p:spPr>
      </p:pic>
    </p:spTree>
    <p:extLst>
      <p:ext uri="{BB962C8B-B14F-4D97-AF65-F5344CB8AC3E}">
        <p14:creationId xmlns:p14="http://schemas.microsoft.com/office/powerpoint/2010/main" val="214179805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Medway Maritime Hospital</a:t>
            </a:r>
            <a:endParaRPr lang="en-GB" dirty="0"/>
          </a:p>
        </p:txBody>
      </p:sp>
      <p:pic>
        <p:nvPicPr>
          <p:cNvPr id="4" name="Content Placeholder 3"/>
          <p:cNvPicPr>
            <a:picLocks noGrp="1" noChangeAspect="1"/>
          </p:cNvPicPr>
          <p:nvPr>
            <p:ph idx="1"/>
          </p:nvPr>
        </p:nvPicPr>
        <p:blipFill>
          <a:blip r:embed="rId2"/>
          <a:stretch>
            <a:fillRect/>
          </a:stretch>
        </p:blipFill>
        <p:spPr>
          <a:xfrm>
            <a:off x="723569" y="1825625"/>
            <a:ext cx="10726309" cy="4351338"/>
          </a:xfrm>
          <a:prstGeom prst="rect">
            <a:avLst/>
          </a:prstGeom>
        </p:spPr>
      </p:pic>
    </p:spTree>
    <p:extLst>
      <p:ext uri="{BB962C8B-B14F-4D97-AF65-F5344CB8AC3E}">
        <p14:creationId xmlns:p14="http://schemas.microsoft.com/office/powerpoint/2010/main" val="309616211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DFDC38-7957-F70C-D4F4-B642D8FA16BA}"/>
              </a:ext>
            </a:extLst>
          </p:cNvPr>
          <p:cNvSpPr>
            <a:spLocks noGrp="1"/>
          </p:cNvSpPr>
          <p:nvPr>
            <p:ph type="title"/>
          </p:nvPr>
        </p:nvSpPr>
        <p:spPr>
          <a:xfrm>
            <a:off x="161858" y="298449"/>
            <a:ext cx="8095451" cy="819151"/>
          </a:xfrm>
        </p:spPr>
        <p:txBody>
          <a:bodyPr anchor="ctr">
            <a:normAutofit fontScale="90000"/>
          </a:bodyPr>
          <a:lstStyle/>
          <a:p>
            <a:r>
              <a:rPr lang="en-GB" sz="3100" b="1" dirty="0" smtClean="0">
                <a:cs typeface="Arial"/>
              </a:rPr>
              <a:t>Work Experience Opportunities </a:t>
            </a:r>
            <a:r>
              <a:rPr lang="en-GB" b="1" dirty="0">
                <a:cs typeface="Arial"/>
              </a:rPr>
              <a:t/>
            </a:r>
            <a:br>
              <a:rPr lang="en-GB" b="1" dirty="0">
                <a:cs typeface="Arial"/>
              </a:rPr>
            </a:br>
            <a:r>
              <a:rPr lang="en-GB" sz="1800" b="1" dirty="0">
                <a:cs typeface="Arial"/>
              </a:rPr>
              <a:t/>
            </a:r>
            <a:br>
              <a:rPr lang="en-GB" sz="1800" b="1" dirty="0">
                <a:cs typeface="Arial"/>
              </a:rPr>
            </a:br>
            <a:endParaRPr lang="en-GB" sz="1000" b="1" dirty="0">
              <a:cs typeface="Arial"/>
            </a:endParaRPr>
          </a:p>
        </p:txBody>
      </p:sp>
      <p:sp>
        <p:nvSpPr>
          <p:cNvPr id="5" name="TextBox 4"/>
          <p:cNvSpPr txBox="1"/>
          <p:nvPr/>
        </p:nvSpPr>
        <p:spPr>
          <a:xfrm>
            <a:off x="629452" y="1003910"/>
            <a:ext cx="9789166" cy="923330"/>
          </a:xfrm>
          <a:prstGeom prst="rect">
            <a:avLst/>
          </a:prstGeom>
          <a:noFill/>
        </p:spPr>
        <p:txBody>
          <a:bodyPr wrap="square" rtlCol="0">
            <a:spAutoFit/>
          </a:bodyPr>
          <a:lstStyle/>
          <a:p>
            <a:r>
              <a:rPr lang="en-GB" b="1" dirty="0">
                <a:solidFill>
                  <a:schemeClr val="accent2"/>
                </a:solidFill>
              </a:rPr>
              <a:t>Work Experience gives those interested in a career in the NHS the opportunity to experience what happens in hospitals, to observe the day-to-day work of NHS staff and gain an insight into the varied job roles vital to the NHS. </a:t>
            </a:r>
          </a:p>
        </p:txBody>
      </p:sp>
      <p:sp>
        <p:nvSpPr>
          <p:cNvPr id="3" name="TextBox 2"/>
          <p:cNvSpPr txBox="1"/>
          <p:nvPr/>
        </p:nvSpPr>
        <p:spPr>
          <a:xfrm>
            <a:off x="272694" y="2040231"/>
            <a:ext cx="11559087" cy="3139321"/>
          </a:xfrm>
          <a:prstGeom prst="rect">
            <a:avLst/>
          </a:prstGeom>
          <a:noFill/>
        </p:spPr>
        <p:txBody>
          <a:bodyPr wrap="square" rtlCol="0">
            <a:spAutoFit/>
          </a:bodyPr>
          <a:lstStyle/>
          <a:p>
            <a:pPr marL="285750" indent="-285750">
              <a:buFontTx/>
              <a:buChar char="-"/>
            </a:pPr>
            <a:r>
              <a:rPr lang="en-GB" sz="2000" dirty="0" smtClean="0"/>
              <a:t>We offer block week work experience in over 20 different areas of the hospital click </a:t>
            </a:r>
            <a:r>
              <a:rPr lang="en-GB" sz="2000" dirty="0" smtClean="0">
                <a:hlinkClick r:id="rId2"/>
              </a:rPr>
              <a:t>here</a:t>
            </a:r>
            <a:r>
              <a:rPr lang="en-GB" sz="2000" dirty="0" smtClean="0"/>
              <a:t> for the areas</a:t>
            </a:r>
          </a:p>
          <a:p>
            <a:pPr marL="285750" indent="-285750">
              <a:buFontTx/>
              <a:buChar char="-"/>
            </a:pPr>
            <a:r>
              <a:rPr lang="en-GB" sz="2000" dirty="0" smtClean="0"/>
              <a:t>We offer work experience from 14 years of age</a:t>
            </a:r>
          </a:p>
          <a:p>
            <a:pPr marL="285750" indent="-285750">
              <a:buFontTx/>
              <a:buChar char="-"/>
            </a:pPr>
            <a:r>
              <a:rPr lang="en-GB" sz="2000" dirty="0" smtClean="0"/>
              <a:t>Candidates need to submit an application to express an interest in work experience</a:t>
            </a:r>
          </a:p>
          <a:p>
            <a:pPr marL="285750" indent="-285750">
              <a:buFontTx/>
              <a:buChar char="-"/>
            </a:pPr>
            <a:r>
              <a:rPr lang="en-GB" sz="2000" dirty="0" smtClean="0"/>
              <a:t>Last year we offered </a:t>
            </a:r>
            <a:r>
              <a:rPr lang="en-GB" sz="2000" b="1" dirty="0" smtClean="0">
                <a:solidFill>
                  <a:schemeClr val="accent2"/>
                </a:solidFill>
              </a:rPr>
              <a:t>96 students </a:t>
            </a:r>
            <a:r>
              <a:rPr lang="en-GB" sz="2000" dirty="0" smtClean="0"/>
              <a:t>placements at the hospital. We did however have over 200 applications </a:t>
            </a:r>
          </a:p>
          <a:p>
            <a:pPr marL="285750" indent="-285750">
              <a:buFontTx/>
              <a:buChar char="-"/>
            </a:pPr>
            <a:r>
              <a:rPr lang="en-GB" sz="2000" dirty="0" smtClean="0"/>
              <a:t>As soon as the application window opens, please submit your application to avoid disappointment</a:t>
            </a:r>
          </a:p>
          <a:p>
            <a:pPr marL="285750" indent="-285750">
              <a:buFontTx/>
              <a:buChar char="-"/>
            </a:pPr>
            <a:r>
              <a:rPr lang="en-GB" sz="2000" dirty="0" smtClean="0"/>
              <a:t>Application for block week work experience windows open October, January, April and July  </a:t>
            </a:r>
          </a:p>
          <a:p>
            <a:pPr marL="285750" indent="-285750">
              <a:buFontTx/>
              <a:buChar char="-"/>
            </a:pPr>
            <a:r>
              <a:rPr lang="en-GB" sz="2000" dirty="0" smtClean="0"/>
              <a:t>Please see our website for the most up to date information </a:t>
            </a:r>
            <a:r>
              <a:rPr lang="en-GB" sz="2000" dirty="0" smtClean="0">
                <a:hlinkClick r:id="rId3"/>
              </a:rPr>
              <a:t>here</a:t>
            </a:r>
            <a:endParaRPr lang="en-GB" sz="2000" dirty="0" smtClean="0"/>
          </a:p>
          <a:p>
            <a:pPr marL="285750" indent="-285750">
              <a:buFontTx/>
              <a:buChar char="-"/>
            </a:pPr>
            <a:endParaRPr lang="en-GB" dirty="0"/>
          </a:p>
        </p:txBody>
      </p:sp>
      <p:sp>
        <p:nvSpPr>
          <p:cNvPr id="4" name="TextBox 3"/>
          <p:cNvSpPr txBox="1"/>
          <p:nvPr/>
        </p:nvSpPr>
        <p:spPr>
          <a:xfrm>
            <a:off x="629452" y="5600320"/>
            <a:ext cx="9799781" cy="646331"/>
          </a:xfrm>
          <a:prstGeom prst="rect">
            <a:avLst/>
          </a:prstGeom>
          <a:noFill/>
        </p:spPr>
        <p:txBody>
          <a:bodyPr wrap="square" rtlCol="0">
            <a:spAutoFit/>
          </a:bodyPr>
          <a:lstStyle/>
          <a:p>
            <a:r>
              <a:rPr lang="en-GB" b="1" dirty="0">
                <a:solidFill>
                  <a:schemeClr val="accent2"/>
                </a:solidFill>
              </a:rPr>
              <a:t>It will give you an understanding of the attitudes, the behaviours and values that are expected in a healthcare setting.</a:t>
            </a:r>
          </a:p>
        </p:txBody>
      </p:sp>
    </p:spTree>
    <p:extLst>
      <p:ext uri="{BB962C8B-B14F-4D97-AF65-F5344CB8AC3E}">
        <p14:creationId xmlns:p14="http://schemas.microsoft.com/office/powerpoint/2010/main" val="83377228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DFDC38-7957-F70C-D4F4-B642D8FA16BA}"/>
              </a:ext>
            </a:extLst>
          </p:cNvPr>
          <p:cNvSpPr>
            <a:spLocks noGrp="1"/>
          </p:cNvSpPr>
          <p:nvPr>
            <p:ph type="title"/>
          </p:nvPr>
        </p:nvSpPr>
        <p:spPr>
          <a:xfrm>
            <a:off x="124912" y="161881"/>
            <a:ext cx="8095451" cy="819151"/>
          </a:xfrm>
        </p:spPr>
        <p:txBody>
          <a:bodyPr anchor="ctr">
            <a:normAutofit/>
          </a:bodyPr>
          <a:lstStyle/>
          <a:p>
            <a:r>
              <a:rPr lang="en-GB" sz="3200" b="1" dirty="0" smtClean="0">
                <a:cs typeface="Arial"/>
              </a:rPr>
              <a:t>Other opportunities: </a:t>
            </a:r>
            <a:r>
              <a:rPr lang="en-GB" sz="1800" b="1" dirty="0">
                <a:cs typeface="Arial"/>
              </a:rPr>
              <a:t/>
            </a:r>
            <a:br>
              <a:rPr lang="en-GB" sz="1800" b="1" dirty="0">
                <a:cs typeface="Arial"/>
              </a:rPr>
            </a:br>
            <a:endParaRPr lang="en-GB" sz="1000" b="1" dirty="0">
              <a:cs typeface="Arial"/>
            </a:endParaRPr>
          </a:p>
        </p:txBody>
      </p:sp>
      <p:sp>
        <p:nvSpPr>
          <p:cNvPr id="5" name="TextBox 4"/>
          <p:cNvSpPr txBox="1"/>
          <p:nvPr/>
        </p:nvSpPr>
        <p:spPr>
          <a:xfrm>
            <a:off x="544946" y="1450369"/>
            <a:ext cx="7823200" cy="4801314"/>
          </a:xfrm>
          <a:prstGeom prst="rect">
            <a:avLst/>
          </a:prstGeom>
          <a:noFill/>
        </p:spPr>
        <p:txBody>
          <a:bodyPr wrap="square" rtlCol="0">
            <a:spAutoFit/>
          </a:bodyPr>
          <a:lstStyle/>
          <a:p>
            <a:r>
              <a:rPr lang="en-GB" sz="3200" b="1" dirty="0" smtClean="0">
                <a:solidFill>
                  <a:schemeClr val="accent2"/>
                </a:solidFill>
              </a:rPr>
              <a:t>Apprenticeships</a:t>
            </a:r>
          </a:p>
          <a:p>
            <a:endParaRPr lang="en-GB" dirty="0"/>
          </a:p>
          <a:p>
            <a:pPr marL="285750" indent="-285750">
              <a:buFont typeface="Arial" panose="020B0604020202020204" pitchFamily="34" charset="0"/>
              <a:buChar char="•"/>
            </a:pPr>
            <a:r>
              <a:rPr lang="en-GB" sz="2000" dirty="0" smtClean="0"/>
              <a:t>We have between 90-140 apprentices at one time</a:t>
            </a:r>
          </a:p>
          <a:p>
            <a:pPr marL="285750" indent="-285750">
              <a:buFont typeface="Arial" panose="020B0604020202020204" pitchFamily="34" charset="0"/>
              <a:buChar char="•"/>
            </a:pPr>
            <a:r>
              <a:rPr lang="en-GB" sz="2000" dirty="0" smtClean="0"/>
              <a:t>Year on year this is growing and becoming more popular</a:t>
            </a:r>
          </a:p>
          <a:p>
            <a:pPr marL="285750" indent="-285750">
              <a:buFont typeface="Arial" panose="020B0604020202020204" pitchFamily="34" charset="0"/>
              <a:buChar char="•"/>
            </a:pPr>
            <a:r>
              <a:rPr lang="en-GB" sz="2000" dirty="0" smtClean="0"/>
              <a:t>95% of our apprentices are for current workers</a:t>
            </a:r>
          </a:p>
          <a:p>
            <a:pPr marL="285750" indent="-285750">
              <a:buFont typeface="Arial" panose="020B0604020202020204" pitchFamily="34" charset="0"/>
              <a:buChar char="•"/>
            </a:pPr>
            <a:r>
              <a:rPr lang="en-GB" sz="2000" dirty="0" smtClean="0"/>
              <a:t>Last year we offered the following apprenticeships to external people:</a:t>
            </a:r>
          </a:p>
          <a:p>
            <a:pPr marL="742950" lvl="1" indent="-285750">
              <a:buFont typeface="Arial" panose="020B0604020202020204" pitchFamily="34" charset="0"/>
              <a:buChar char="•"/>
            </a:pPr>
            <a:r>
              <a:rPr lang="en-GB" sz="2000" dirty="0" smtClean="0"/>
              <a:t>Children's practitioner (in our own nursery – Tiny Tugs Day Nursery</a:t>
            </a:r>
          </a:p>
          <a:p>
            <a:pPr marL="742950" lvl="1" indent="-285750">
              <a:buFont typeface="Arial" panose="020B0604020202020204" pitchFamily="34" charset="0"/>
              <a:buChar char="•"/>
            </a:pPr>
            <a:r>
              <a:rPr lang="en-GB" sz="2000" dirty="0" smtClean="0"/>
              <a:t>IT </a:t>
            </a:r>
          </a:p>
          <a:p>
            <a:pPr marL="742950" lvl="1" indent="-285750">
              <a:buFont typeface="Arial" panose="020B0604020202020204" pitchFamily="34" charset="0"/>
              <a:buChar char="•"/>
            </a:pPr>
            <a:r>
              <a:rPr lang="en-GB" sz="2000" dirty="0" smtClean="0"/>
              <a:t>Audiology and </a:t>
            </a:r>
            <a:r>
              <a:rPr lang="en-GB" sz="2000" dirty="0"/>
              <a:t>H</a:t>
            </a:r>
            <a:r>
              <a:rPr lang="en-GB" sz="2000" dirty="0" smtClean="0"/>
              <a:t>earing aids </a:t>
            </a:r>
          </a:p>
          <a:p>
            <a:pPr marL="742950" lvl="1" indent="-285750">
              <a:buFont typeface="Arial" panose="020B0604020202020204" pitchFamily="34" charset="0"/>
              <a:buChar char="•"/>
            </a:pPr>
            <a:r>
              <a:rPr lang="en-GB" sz="2000" dirty="0" smtClean="0"/>
              <a:t>Pharmacy </a:t>
            </a:r>
          </a:p>
          <a:p>
            <a:pPr lvl="1"/>
            <a:endParaRPr lang="en-GB" sz="2000" dirty="0"/>
          </a:p>
          <a:p>
            <a:pPr lvl="1"/>
            <a:r>
              <a:rPr lang="en-GB" dirty="0" smtClean="0"/>
              <a:t>Current vacancies click </a:t>
            </a:r>
            <a:r>
              <a:rPr lang="en-GB" dirty="0" smtClean="0">
                <a:hlinkClick r:id="rId2"/>
              </a:rPr>
              <a:t>here</a:t>
            </a:r>
            <a:r>
              <a:rPr lang="en-GB" dirty="0" smtClean="0"/>
              <a:t> </a:t>
            </a:r>
          </a:p>
          <a:p>
            <a:endParaRPr lang="en-GB" dirty="0" smtClean="0"/>
          </a:p>
        </p:txBody>
      </p:sp>
      <p:pic>
        <p:nvPicPr>
          <p:cNvPr id="6" name="Picture 5">
            <a:hlinkClick r:id="rId3"/>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04610" y="5616272"/>
            <a:ext cx="2108308" cy="520727"/>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01590" y="1680729"/>
            <a:ext cx="3876675" cy="1390650"/>
          </a:xfrm>
          <a:prstGeom prst="rect">
            <a:avLst/>
          </a:prstGeom>
        </p:spPr>
      </p:pic>
      <p:sp>
        <p:nvSpPr>
          <p:cNvPr id="3" name="Rectangle 2"/>
          <p:cNvSpPr/>
          <p:nvPr/>
        </p:nvSpPr>
        <p:spPr>
          <a:xfrm flipH="1">
            <a:off x="7879797" y="4557961"/>
            <a:ext cx="3184826" cy="1200329"/>
          </a:xfrm>
          <a:prstGeom prst="rect">
            <a:avLst/>
          </a:prstGeom>
        </p:spPr>
        <p:txBody>
          <a:bodyPr wrap="square">
            <a:spAutoFit/>
          </a:bodyPr>
          <a:lstStyle/>
          <a:p>
            <a:r>
              <a:rPr lang="en-GB" dirty="0">
                <a:solidFill>
                  <a:srgbClr val="FFFFFF"/>
                </a:solidFill>
                <a:latin typeface="YouTube Noto"/>
                <a:hlinkClick r:id="rId6"/>
              </a:rPr>
              <a:t>https://</a:t>
            </a:r>
            <a:r>
              <a:rPr lang="en-GB" dirty="0" smtClean="0">
                <a:solidFill>
                  <a:srgbClr val="FFFFFF"/>
                </a:solidFill>
                <a:latin typeface="YouTube Noto"/>
                <a:hlinkClick r:id="rId6"/>
              </a:rPr>
              <a:t>youtu.be/I5KyXKre9So</a:t>
            </a:r>
            <a:r>
              <a:rPr lang="en-GB" dirty="0" smtClean="0">
                <a:solidFill>
                  <a:srgbClr val="FFFFFF"/>
                </a:solidFill>
                <a:latin typeface="YouTube Noto"/>
              </a:rPr>
              <a:t> </a:t>
            </a:r>
          </a:p>
          <a:p>
            <a:endParaRPr lang="en-GB" dirty="0">
              <a:solidFill>
                <a:srgbClr val="FFFFFF"/>
              </a:solidFill>
              <a:latin typeface="YouTube Noto"/>
            </a:endParaRPr>
          </a:p>
          <a:p>
            <a:r>
              <a:rPr lang="en-GB" b="1" dirty="0"/>
              <a:t>NHS Apprenticeships - The Hidden Gem</a:t>
            </a:r>
            <a:endParaRPr lang="en-GB" dirty="0"/>
          </a:p>
        </p:txBody>
      </p:sp>
    </p:spTree>
    <p:extLst>
      <p:ext uri="{BB962C8B-B14F-4D97-AF65-F5344CB8AC3E}">
        <p14:creationId xmlns:p14="http://schemas.microsoft.com/office/powerpoint/2010/main" val="149762380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DFDC38-7957-F70C-D4F4-B642D8FA16BA}"/>
              </a:ext>
            </a:extLst>
          </p:cNvPr>
          <p:cNvSpPr>
            <a:spLocks noGrp="1"/>
          </p:cNvSpPr>
          <p:nvPr>
            <p:ph type="title"/>
          </p:nvPr>
        </p:nvSpPr>
        <p:spPr>
          <a:xfrm>
            <a:off x="161858" y="363103"/>
            <a:ext cx="8095451" cy="819151"/>
          </a:xfrm>
        </p:spPr>
        <p:txBody>
          <a:bodyPr anchor="ctr">
            <a:normAutofit/>
          </a:bodyPr>
          <a:lstStyle/>
          <a:p>
            <a:r>
              <a:rPr lang="en-GB" sz="3200" b="1" dirty="0" smtClean="0">
                <a:cs typeface="Arial"/>
              </a:rPr>
              <a:t>Other opportunities: </a:t>
            </a:r>
            <a:r>
              <a:rPr lang="en-GB" sz="1800" b="1" dirty="0">
                <a:cs typeface="Arial"/>
              </a:rPr>
              <a:t/>
            </a:r>
            <a:br>
              <a:rPr lang="en-GB" sz="1800" b="1" dirty="0">
                <a:cs typeface="Arial"/>
              </a:rPr>
            </a:br>
            <a:endParaRPr lang="en-GB" sz="1000" b="1" dirty="0">
              <a:cs typeface="Arial"/>
            </a:endParaRPr>
          </a:p>
        </p:txBody>
      </p:sp>
      <p:pic>
        <p:nvPicPr>
          <p:cNvPr id="4" name="Picture 3"/>
          <p:cNvPicPr>
            <a:picLocks noChangeAspect="1"/>
          </p:cNvPicPr>
          <p:nvPr/>
        </p:nvPicPr>
        <p:blipFill>
          <a:blip r:embed="rId2"/>
          <a:stretch>
            <a:fillRect/>
          </a:stretch>
        </p:blipFill>
        <p:spPr>
          <a:xfrm>
            <a:off x="8977745" y="4680212"/>
            <a:ext cx="3000131" cy="1645987"/>
          </a:xfrm>
          <a:prstGeom prst="rect">
            <a:avLst/>
          </a:prstGeom>
        </p:spPr>
      </p:pic>
      <p:sp>
        <p:nvSpPr>
          <p:cNvPr id="5" name="TextBox 4"/>
          <p:cNvSpPr txBox="1"/>
          <p:nvPr/>
        </p:nvSpPr>
        <p:spPr>
          <a:xfrm>
            <a:off x="581891" y="1487314"/>
            <a:ext cx="11231418" cy="5586145"/>
          </a:xfrm>
          <a:prstGeom prst="rect">
            <a:avLst/>
          </a:prstGeom>
          <a:noFill/>
        </p:spPr>
        <p:txBody>
          <a:bodyPr wrap="square" rtlCol="0">
            <a:spAutoFit/>
          </a:bodyPr>
          <a:lstStyle/>
          <a:p>
            <a:r>
              <a:rPr lang="en-GB" sz="3200" b="1" dirty="0" smtClean="0">
                <a:solidFill>
                  <a:schemeClr val="accent2"/>
                </a:solidFill>
              </a:rPr>
              <a:t>Supported Internships</a:t>
            </a:r>
          </a:p>
          <a:p>
            <a:endParaRPr lang="en-GB" sz="1100" b="1" dirty="0" smtClean="0">
              <a:solidFill>
                <a:schemeClr val="accent2"/>
              </a:solidFill>
            </a:endParaRPr>
          </a:p>
          <a:p>
            <a:r>
              <a:rPr lang="en-GB" sz="2000" b="1" dirty="0" smtClean="0">
                <a:solidFill>
                  <a:schemeClr val="tx2"/>
                </a:solidFill>
              </a:rPr>
              <a:t>We work in partnership with </a:t>
            </a:r>
            <a:r>
              <a:rPr lang="en-GB" sz="2000" b="1" dirty="0" err="1" smtClean="0">
                <a:solidFill>
                  <a:schemeClr val="tx2"/>
                </a:solidFill>
              </a:rPr>
              <a:t>bemix</a:t>
            </a:r>
            <a:r>
              <a:rPr lang="en-GB" sz="2000" b="1" dirty="0" smtClean="0">
                <a:solidFill>
                  <a:schemeClr val="tx2"/>
                </a:solidFill>
              </a:rPr>
              <a:t> to offer Supported Internships. For 2024 we have offered the following areas to 6 candidates from </a:t>
            </a:r>
            <a:r>
              <a:rPr lang="en-GB" sz="2000" b="1" dirty="0" err="1" smtClean="0">
                <a:solidFill>
                  <a:schemeClr val="tx2"/>
                </a:solidFill>
              </a:rPr>
              <a:t>bemix</a:t>
            </a:r>
            <a:r>
              <a:rPr lang="en-GB" sz="2000" b="1" dirty="0" smtClean="0">
                <a:solidFill>
                  <a:schemeClr val="tx2"/>
                </a:solidFill>
              </a:rPr>
              <a:t>:</a:t>
            </a:r>
          </a:p>
          <a:p>
            <a:endParaRPr lang="en-GB" sz="2000" b="1" dirty="0">
              <a:solidFill>
                <a:schemeClr val="tx2"/>
              </a:solidFill>
            </a:endParaRPr>
          </a:p>
          <a:p>
            <a:pPr marL="457200" indent="-457200">
              <a:buFontTx/>
              <a:buChar char="-"/>
            </a:pPr>
            <a:r>
              <a:rPr lang="en-GB" sz="3200" dirty="0" smtClean="0">
                <a:solidFill>
                  <a:schemeClr val="accent2"/>
                </a:solidFill>
              </a:rPr>
              <a:t>Catering department</a:t>
            </a:r>
          </a:p>
          <a:p>
            <a:pPr marL="457200" indent="-457200">
              <a:buFontTx/>
              <a:buChar char="-"/>
            </a:pPr>
            <a:r>
              <a:rPr lang="en-GB" sz="3200" dirty="0" smtClean="0">
                <a:solidFill>
                  <a:schemeClr val="accent2"/>
                </a:solidFill>
              </a:rPr>
              <a:t>Laundry</a:t>
            </a:r>
          </a:p>
          <a:p>
            <a:pPr marL="457200" indent="-457200">
              <a:buFontTx/>
              <a:buChar char="-"/>
            </a:pPr>
            <a:r>
              <a:rPr lang="en-GB" sz="3200" dirty="0" err="1" smtClean="0">
                <a:solidFill>
                  <a:schemeClr val="accent2"/>
                </a:solidFill>
              </a:rPr>
              <a:t>Portering</a:t>
            </a:r>
            <a:r>
              <a:rPr lang="en-GB" sz="3200" dirty="0" smtClean="0">
                <a:solidFill>
                  <a:schemeClr val="accent2"/>
                </a:solidFill>
              </a:rPr>
              <a:t> </a:t>
            </a:r>
          </a:p>
          <a:p>
            <a:pPr marL="457200" indent="-457200">
              <a:buFontTx/>
              <a:buChar char="-"/>
            </a:pPr>
            <a:r>
              <a:rPr lang="en-GB" sz="3200" dirty="0" smtClean="0">
                <a:solidFill>
                  <a:schemeClr val="accent2"/>
                </a:solidFill>
              </a:rPr>
              <a:t>Post room </a:t>
            </a:r>
          </a:p>
          <a:p>
            <a:endParaRPr lang="en-GB" sz="3200" dirty="0" smtClean="0">
              <a:solidFill>
                <a:schemeClr val="accent2"/>
              </a:solidFill>
            </a:endParaRPr>
          </a:p>
          <a:p>
            <a:r>
              <a:rPr lang="en-GB" sz="2400" dirty="0" smtClean="0">
                <a:solidFill>
                  <a:schemeClr val="accent2"/>
                </a:solidFill>
              </a:rPr>
              <a:t>Applications via </a:t>
            </a:r>
            <a:r>
              <a:rPr lang="en-GB" sz="2400" dirty="0" err="1" smtClean="0">
                <a:solidFill>
                  <a:schemeClr val="accent2"/>
                </a:solidFill>
              </a:rPr>
              <a:t>bemix</a:t>
            </a:r>
            <a:r>
              <a:rPr lang="en-GB" sz="2400" dirty="0" smtClean="0">
                <a:solidFill>
                  <a:schemeClr val="accent2"/>
                </a:solidFill>
              </a:rPr>
              <a:t> directly for candidates with EHCP</a:t>
            </a:r>
            <a:endParaRPr lang="en-GB" sz="3200" b="1" dirty="0">
              <a:solidFill>
                <a:schemeClr val="accent2"/>
              </a:solidFill>
            </a:endParaRPr>
          </a:p>
          <a:p>
            <a:r>
              <a:rPr lang="en-GB" sz="2000" dirty="0" smtClean="0">
                <a:solidFill>
                  <a:schemeClr val="accent2"/>
                </a:solidFill>
              </a:rPr>
              <a:t>Click </a:t>
            </a:r>
            <a:r>
              <a:rPr lang="en-GB" sz="2000" dirty="0">
                <a:solidFill>
                  <a:schemeClr val="accent2"/>
                </a:solidFill>
                <a:hlinkClick r:id="rId3"/>
              </a:rPr>
              <a:t>here</a:t>
            </a:r>
            <a:r>
              <a:rPr lang="en-GB" sz="2000" dirty="0">
                <a:solidFill>
                  <a:schemeClr val="accent2"/>
                </a:solidFill>
              </a:rPr>
              <a:t> for more information </a:t>
            </a:r>
            <a:endParaRPr lang="en-GB" sz="1400" dirty="0"/>
          </a:p>
          <a:p>
            <a:pPr marL="457200" indent="-457200">
              <a:buFontTx/>
              <a:buChar char="-"/>
            </a:pPr>
            <a:endParaRPr lang="en-GB" sz="3200" dirty="0">
              <a:solidFill>
                <a:schemeClr val="accent2"/>
              </a:solidFill>
            </a:endParaRPr>
          </a:p>
          <a:p>
            <a:endParaRPr lang="en-GB" dirty="0" smtClean="0"/>
          </a:p>
        </p:txBody>
      </p:sp>
    </p:spTree>
    <p:extLst>
      <p:ext uri="{BB962C8B-B14F-4D97-AF65-F5344CB8AC3E}">
        <p14:creationId xmlns:p14="http://schemas.microsoft.com/office/powerpoint/2010/main" val="396173650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DFDC38-7957-F70C-D4F4-B642D8FA16BA}"/>
              </a:ext>
            </a:extLst>
          </p:cNvPr>
          <p:cNvSpPr>
            <a:spLocks noGrp="1"/>
          </p:cNvSpPr>
          <p:nvPr>
            <p:ph type="title"/>
          </p:nvPr>
        </p:nvSpPr>
        <p:spPr>
          <a:xfrm>
            <a:off x="161858" y="363103"/>
            <a:ext cx="8095451" cy="819151"/>
          </a:xfrm>
        </p:spPr>
        <p:txBody>
          <a:bodyPr anchor="ctr">
            <a:normAutofit/>
          </a:bodyPr>
          <a:lstStyle/>
          <a:p>
            <a:r>
              <a:rPr lang="en-GB" sz="3200" b="1" dirty="0" smtClean="0">
                <a:cs typeface="Arial"/>
              </a:rPr>
              <a:t>Other opportunities: </a:t>
            </a:r>
            <a:r>
              <a:rPr lang="en-GB" sz="1800" b="1" dirty="0">
                <a:cs typeface="Arial"/>
              </a:rPr>
              <a:t/>
            </a:r>
            <a:br>
              <a:rPr lang="en-GB" sz="1800" b="1" dirty="0">
                <a:cs typeface="Arial"/>
              </a:rPr>
            </a:br>
            <a:endParaRPr lang="en-GB" sz="1000" b="1" dirty="0">
              <a:cs typeface="Arial"/>
            </a:endParaRPr>
          </a:p>
        </p:txBody>
      </p:sp>
      <p:sp>
        <p:nvSpPr>
          <p:cNvPr id="5" name="TextBox 4"/>
          <p:cNvSpPr txBox="1"/>
          <p:nvPr/>
        </p:nvSpPr>
        <p:spPr>
          <a:xfrm>
            <a:off x="581891" y="1487314"/>
            <a:ext cx="11231418" cy="5463034"/>
          </a:xfrm>
          <a:prstGeom prst="rect">
            <a:avLst/>
          </a:prstGeom>
          <a:noFill/>
        </p:spPr>
        <p:txBody>
          <a:bodyPr wrap="square" rtlCol="0">
            <a:spAutoFit/>
          </a:bodyPr>
          <a:lstStyle/>
          <a:p>
            <a:r>
              <a:rPr lang="en-GB" sz="3200" dirty="0" smtClean="0">
                <a:solidFill>
                  <a:schemeClr val="accent2"/>
                </a:solidFill>
              </a:rPr>
              <a:t>In partnership with </a:t>
            </a:r>
            <a:r>
              <a:rPr lang="en-GB" sz="3200" dirty="0" err="1" smtClean="0">
                <a:solidFill>
                  <a:schemeClr val="accent2"/>
                </a:solidFill>
              </a:rPr>
              <a:t>MidKent</a:t>
            </a:r>
            <a:r>
              <a:rPr lang="en-GB" sz="3200" dirty="0" smtClean="0">
                <a:solidFill>
                  <a:schemeClr val="accent2"/>
                </a:solidFill>
              </a:rPr>
              <a:t> College offering:</a:t>
            </a:r>
          </a:p>
          <a:p>
            <a:pPr marL="457200" indent="-457200">
              <a:buFontTx/>
              <a:buChar char="-"/>
            </a:pPr>
            <a:r>
              <a:rPr lang="en-GB" sz="3200" b="1" dirty="0" smtClean="0">
                <a:solidFill>
                  <a:schemeClr val="accent2"/>
                </a:solidFill>
              </a:rPr>
              <a:t>RCN Nursing Cadets (Observational placements)</a:t>
            </a:r>
          </a:p>
          <a:p>
            <a:pPr marL="457200" indent="-457200">
              <a:buFontTx/>
              <a:buChar char="-"/>
            </a:pPr>
            <a:r>
              <a:rPr lang="en-GB" sz="3200" b="1" dirty="0" smtClean="0">
                <a:solidFill>
                  <a:schemeClr val="accent2"/>
                </a:solidFill>
              </a:rPr>
              <a:t>T-Level – Health &amp; Science (Industry placements) </a:t>
            </a:r>
          </a:p>
          <a:p>
            <a:endParaRPr lang="en-GB" sz="1100" b="1" dirty="0" smtClean="0">
              <a:solidFill>
                <a:schemeClr val="accent2"/>
              </a:solidFill>
            </a:endParaRPr>
          </a:p>
          <a:p>
            <a:r>
              <a:rPr lang="en-GB" sz="2000" b="1" dirty="0" smtClean="0">
                <a:solidFill>
                  <a:schemeClr val="tx2"/>
                </a:solidFill>
              </a:rPr>
              <a:t>We offer the placements to some students from </a:t>
            </a:r>
            <a:r>
              <a:rPr lang="en-GB" sz="2000" b="1" dirty="0" err="1" smtClean="0">
                <a:solidFill>
                  <a:schemeClr val="tx2"/>
                </a:solidFill>
              </a:rPr>
              <a:t>MidKent</a:t>
            </a:r>
            <a:r>
              <a:rPr lang="en-GB" sz="2000" b="1" dirty="0" smtClean="0">
                <a:solidFill>
                  <a:schemeClr val="tx2"/>
                </a:solidFill>
              </a:rPr>
              <a:t> college to support their career development as part of their studies. </a:t>
            </a:r>
          </a:p>
          <a:p>
            <a:endParaRPr lang="en-GB" sz="2000" b="1" dirty="0" smtClean="0">
              <a:solidFill>
                <a:schemeClr val="tx2"/>
              </a:solidFill>
            </a:endParaRPr>
          </a:p>
          <a:p>
            <a:r>
              <a:rPr lang="en-GB" sz="2000" b="1" dirty="0" smtClean="0"/>
              <a:t>To explore their offer: </a:t>
            </a:r>
            <a:endParaRPr lang="en-GB" sz="2000" b="1" dirty="0"/>
          </a:p>
          <a:p>
            <a:r>
              <a:rPr lang="en-GB" sz="2000" dirty="0">
                <a:hlinkClick r:id="rId2"/>
              </a:rPr>
              <a:t>Events | </a:t>
            </a:r>
            <a:r>
              <a:rPr lang="en-GB" sz="2000" dirty="0" err="1">
                <a:hlinkClick r:id="rId2"/>
              </a:rPr>
              <a:t>MidKent</a:t>
            </a:r>
            <a:r>
              <a:rPr lang="en-GB" sz="2000" dirty="0">
                <a:hlinkClick r:id="rId2"/>
              </a:rPr>
              <a:t> </a:t>
            </a:r>
            <a:r>
              <a:rPr lang="en-GB" sz="2000" dirty="0" smtClean="0">
                <a:hlinkClick r:id="rId2"/>
              </a:rPr>
              <a:t>College</a:t>
            </a:r>
            <a:endParaRPr lang="en-GB" sz="2000" dirty="0" smtClean="0"/>
          </a:p>
          <a:p>
            <a:r>
              <a:rPr lang="en-GB" sz="2000" b="1" dirty="0" smtClean="0">
                <a:solidFill>
                  <a:schemeClr val="tx2"/>
                </a:solidFill>
              </a:rPr>
              <a:t>Medway Campus  </a:t>
            </a:r>
          </a:p>
          <a:p>
            <a:r>
              <a:rPr lang="en-GB" sz="2000" b="1" dirty="0" smtClean="0">
                <a:solidFill>
                  <a:schemeClr val="tx2"/>
                </a:solidFill>
              </a:rPr>
              <a:t>13</a:t>
            </a:r>
            <a:r>
              <a:rPr lang="en-GB" sz="2000" b="1" baseline="30000" dirty="0" smtClean="0">
                <a:solidFill>
                  <a:schemeClr val="tx2"/>
                </a:solidFill>
              </a:rPr>
              <a:t>th</a:t>
            </a:r>
            <a:r>
              <a:rPr lang="en-GB" sz="2000" b="1" dirty="0" smtClean="0">
                <a:solidFill>
                  <a:schemeClr val="tx2"/>
                </a:solidFill>
              </a:rPr>
              <a:t> March 2024 </a:t>
            </a:r>
          </a:p>
          <a:p>
            <a:endParaRPr lang="en-GB" sz="2000" b="1" dirty="0">
              <a:solidFill>
                <a:schemeClr val="tx2"/>
              </a:solidFill>
            </a:endParaRPr>
          </a:p>
          <a:p>
            <a:endParaRPr lang="en-GB" sz="3200" dirty="0" smtClean="0">
              <a:solidFill>
                <a:schemeClr val="accent2"/>
              </a:solidFill>
            </a:endParaRPr>
          </a:p>
          <a:p>
            <a:pPr marL="457200" indent="-457200">
              <a:buFontTx/>
              <a:buChar char="-"/>
            </a:pPr>
            <a:endParaRPr lang="en-GB" sz="3200" dirty="0">
              <a:solidFill>
                <a:schemeClr val="accent2"/>
              </a:solidFill>
            </a:endParaRPr>
          </a:p>
          <a:p>
            <a:endParaRPr lang="en-GB" dirty="0" smtClean="0"/>
          </a:p>
        </p:txBody>
      </p:sp>
      <p:pic>
        <p:nvPicPr>
          <p:cNvPr id="3" name="Picture 2"/>
          <p:cNvPicPr>
            <a:picLocks noChangeAspect="1"/>
          </p:cNvPicPr>
          <p:nvPr/>
        </p:nvPicPr>
        <p:blipFill>
          <a:blip r:embed="rId3"/>
          <a:stretch>
            <a:fillRect/>
          </a:stretch>
        </p:blipFill>
        <p:spPr>
          <a:xfrm>
            <a:off x="4338638" y="4351049"/>
            <a:ext cx="2699471" cy="1746716"/>
          </a:xfrm>
          <a:prstGeom prst="rect">
            <a:avLst/>
          </a:prstGeom>
        </p:spPr>
      </p:pic>
    </p:spTree>
    <p:extLst>
      <p:ext uri="{BB962C8B-B14F-4D97-AF65-F5344CB8AC3E}">
        <p14:creationId xmlns:p14="http://schemas.microsoft.com/office/powerpoint/2010/main" val="126736485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the new to care program</a:t>
            </a:r>
          </a:p>
        </p:txBody>
      </p:sp>
      <p:sp>
        <p:nvSpPr>
          <p:cNvPr id="3" name="Content Placeholder 2"/>
          <p:cNvSpPr>
            <a:spLocks noGrp="1"/>
          </p:cNvSpPr>
          <p:nvPr>
            <p:ph idx="1"/>
          </p:nvPr>
        </p:nvSpPr>
        <p:spPr/>
        <p:txBody>
          <a:bodyPr/>
          <a:lstStyle/>
          <a:p>
            <a:pPr marL="0" indent="0">
              <a:buNone/>
            </a:pPr>
            <a:endParaRPr lang="en-GB" dirty="0" smtClean="0"/>
          </a:p>
          <a:p>
            <a:pPr marL="0" indent="0">
              <a:buNone/>
            </a:pPr>
            <a:r>
              <a:rPr lang="en-GB" dirty="0" smtClean="0"/>
              <a:t>This </a:t>
            </a:r>
            <a:r>
              <a:rPr lang="en-GB" dirty="0"/>
              <a:t>is a 2 week induction program , which runs every 3 months , and is for </a:t>
            </a:r>
            <a:r>
              <a:rPr lang="en-GB" dirty="0" smtClean="0"/>
              <a:t>people </a:t>
            </a:r>
            <a:r>
              <a:rPr lang="en-GB" dirty="0"/>
              <a:t>who have no care experience , but </a:t>
            </a:r>
            <a:r>
              <a:rPr lang="en-GB" dirty="0" smtClean="0"/>
              <a:t>have an ambition to pursue a career in health care .</a:t>
            </a:r>
            <a:endParaRPr lang="en-GB" dirty="0"/>
          </a:p>
          <a:p>
            <a:pPr marL="0" indent="0">
              <a:buNone/>
            </a:pPr>
            <a:endParaRPr lang="en-GB" dirty="0"/>
          </a:p>
        </p:txBody>
      </p:sp>
    </p:spTree>
    <p:extLst>
      <p:ext uri="{BB962C8B-B14F-4D97-AF65-F5344CB8AC3E}">
        <p14:creationId xmlns:p14="http://schemas.microsoft.com/office/powerpoint/2010/main" val="238903274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incorporated in the 2 week program</a:t>
            </a:r>
          </a:p>
        </p:txBody>
      </p:sp>
      <p:sp>
        <p:nvSpPr>
          <p:cNvPr id="3" name="Content Placeholder 2"/>
          <p:cNvSpPr>
            <a:spLocks noGrp="1"/>
          </p:cNvSpPr>
          <p:nvPr>
            <p:ph idx="1"/>
          </p:nvPr>
        </p:nvSpPr>
        <p:spPr/>
        <p:txBody>
          <a:bodyPr/>
          <a:lstStyle/>
          <a:p>
            <a:r>
              <a:rPr lang="en-GB" dirty="0"/>
              <a:t>Focus on the foundation skills for the role</a:t>
            </a:r>
          </a:p>
          <a:p>
            <a:r>
              <a:rPr lang="en-GB" dirty="0"/>
              <a:t>The care certificate </a:t>
            </a:r>
          </a:p>
          <a:p>
            <a:r>
              <a:rPr lang="en-GB" dirty="0"/>
              <a:t>Session with specialist teams such as tissue viability , falls , enhanced care </a:t>
            </a:r>
          </a:p>
          <a:p>
            <a:r>
              <a:rPr lang="en-GB" dirty="0"/>
              <a:t>Visit to allocated ward , with associate educator </a:t>
            </a:r>
          </a:p>
          <a:p>
            <a:r>
              <a:rPr lang="en-GB" dirty="0"/>
              <a:t>2 taster early shifts in the 2</a:t>
            </a:r>
            <a:r>
              <a:rPr lang="en-GB" baseline="30000" dirty="0"/>
              <a:t>nd</a:t>
            </a:r>
            <a:r>
              <a:rPr lang="en-GB" dirty="0"/>
              <a:t> week.</a:t>
            </a:r>
          </a:p>
          <a:p>
            <a:r>
              <a:rPr lang="en-GB" dirty="0"/>
              <a:t>2 weeks </a:t>
            </a:r>
            <a:r>
              <a:rPr lang="en-GB" dirty="0" err="1"/>
              <a:t>supernumery</a:t>
            </a:r>
            <a:r>
              <a:rPr lang="en-GB" dirty="0"/>
              <a:t> on allocated ward ( this can be extended )</a:t>
            </a:r>
          </a:p>
          <a:p>
            <a:r>
              <a:rPr lang="en-GB" dirty="0"/>
              <a:t>Continuing pastoral support on your ward from the associate </a:t>
            </a:r>
            <a:r>
              <a:rPr lang="en-GB" dirty="0" smtClean="0"/>
              <a:t>educators.</a:t>
            </a:r>
            <a:endParaRPr lang="en-GB" dirty="0"/>
          </a:p>
          <a:p>
            <a:endParaRPr lang="en-GB" dirty="0"/>
          </a:p>
        </p:txBody>
      </p:sp>
    </p:spTree>
    <p:extLst>
      <p:ext uri="{BB962C8B-B14F-4D97-AF65-F5344CB8AC3E}">
        <p14:creationId xmlns:p14="http://schemas.microsoft.com/office/powerpoint/2010/main" val="248119114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Application process</a:t>
            </a:r>
          </a:p>
        </p:txBody>
      </p:sp>
      <p:sp>
        <p:nvSpPr>
          <p:cNvPr id="3" name="Content Placeholder 2"/>
          <p:cNvSpPr>
            <a:spLocks noGrp="1"/>
          </p:cNvSpPr>
          <p:nvPr>
            <p:ph idx="1"/>
          </p:nvPr>
        </p:nvSpPr>
        <p:spPr/>
        <p:txBody>
          <a:bodyPr/>
          <a:lstStyle/>
          <a:p>
            <a:r>
              <a:rPr lang="en-GB" dirty="0"/>
              <a:t>The advert for the New to care clinical support worker can be found on the </a:t>
            </a:r>
            <a:r>
              <a:rPr lang="en-GB" dirty="0" smtClean="0"/>
              <a:t>NHS </a:t>
            </a:r>
            <a:r>
              <a:rPr lang="en-GB" dirty="0"/>
              <a:t>jobs website.</a:t>
            </a:r>
          </a:p>
          <a:p>
            <a:r>
              <a:rPr lang="en-GB" dirty="0"/>
              <a:t>If shortlisted, candidate will be invited to an assessment day with the senior practise development nurse and the associate educators.</a:t>
            </a:r>
          </a:p>
          <a:p>
            <a:r>
              <a:rPr lang="en-GB" dirty="0"/>
              <a:t>If candidate is successful , </a:t>
            </a:r>
            <a:r>
              <a:rPr lang="en-GB" dirty="0" smtClean="0"/>
              <a:t>they </a:t>
            </a:r>
            <a:r>
              <a:rPr lang="en-GB" dirty="0"/>
              <a:t>will be informed on the day and then added to the next available program </a:t>
            </a:r>
            <a:r>
              <a:rPr lang="en-GB" dirty="0" smtClean="0"/>
              <a:t>cohort</a:t>
            </a:r>
            <a:endParaRPr lang="en-GB" dirty="0"/>
          </a:p>
        </p:txBody>
      </p:sp>
    </p:spTree>
    <p:extLst>
      <p:ext uri="{BB962C8B-B14F-4D97-AF65-F5344CB8AC3E}">
        <p14:creationId xmlns:p14="http://schemas.microsoft.com/office/powerpoint/2010/main" val="65062172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Assessment day </a:t>
            </a:r>
          </a:p>
        </p:txBody>
      </p:sp>
      <p:graphicFrame>
        <p:nvGraphicFramePr>
          <p:cNvPr id="4" name="Content Placeholder 3"/>
          <p:cNvGraphicFramePr>
            <a:graphicFrameLocks noGrp="1"/>
          </p:cNvGraphicFramePr>
          <p:nvPr>
            <p:ph idx="1"/>
            <p:extLst/>
          </p:nvPr>
        </p:nvGraphicFramePr>
        <p:xfrm>
          <a:off x="518616" y="1908752"/>
          <a:ext cx="8945521" cy="250886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p:cNvSpPr txBox="1"/>
          <p:nvPr/>
        </p:nvSpPr>
        <p:spPr>
          <a:xfrm>
            <a:off x="748146" y="5011386"/>
            <a:ext cx="9345880" cy="369332"/>
          </a:xfrm>
          <a:prstGeom prst="rect">
            <a:avLst/>
          </a:prstGeom>
          <a:noFill/>
        </p:spPr>
        <p:txBody>
          <a:bodyPr wrap="square" rtlCol="0">
            <a:spAutoFit/>
          </a:bodyPr>
          <a:lstStyle/>
          <a:p>
            <a:r>
              <a:rPr lang="en-GB" dirty="0" smtClean="0"/>
              <a:t>There will be opportunities throughout the assessment to ask questions </a:t>
            </a:r>
            <a:endParaRPr lang="en-GB" dirty="0"/>
          </a:p>
        </p:txBody>
      </p:sp>
    </p:spTree>
    <p:extLst>
      <p:ext uri="{BB962C8B-B14F-4D97-AF65-F5344CB8AC3E}">
        <p14:creationId xmlns:p14="http://schemas.microsoft.com/office/powerpoint/2010/main" val="411692038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we look for </a:t>
            </a:r>
          </a:p>
        </p:txBody>
      </p:sp>
      <p:sp>
        <p:nvSpPr>
          <p:cNvPr id="3" name="Content Placeholder 2"/>
          <p:cNvSpPr>
            <a:spLocks noGrp="1"/>
          </p:cNvSpPr>
          <p:nvPr>
            <p:ph idx="1"/>
          </p:nvPr>
        </p:nvSpPr>
        <p:spPr/>
        <p:txBody>
          <a:bodyPr/>
          <a:lstStyle/>
          <a:p>
            <a:pPr marL="0" indent="0">
              <a:buNone/>
            </a:pPr>
            <a:r>
              <a:rPr lang="en-GB" dirty="0"/>
              <a:t>The assessment day is your interview. However we cannot base our selections on knowledge and experience , so we are looking at the following during assessment.</a:t>
            </a:r>
          </a:p>
          <a:p>
            <a:r>
              <a:rPr lang="en-GB" dirty="0"/>
              <a:t>Personality – how did you interact with others, where you chatty , did you ask questions, did you show an interest </a:t>
            </a:r>
          </a:p>
          <a:p>
            <a:r>
              <a:rPr lang="en-GB" dirty="0"/>
              <a:t>How did you match our trust values . Bold , Every person counts, Sharing and open, Together</a:t>
            </a:r>
          </a:p>
          <a:p>
            <a:r>
              <a:rPr lang="en-GB" dirty="0" smtClean="0"/>
              <a:t>Listening skills during practical skill teaching. Did you talk to your partner, did you complete the task as explained </a:t>
            </a:r>
            <a:endParaRPr lang="en-GB" dirty="0"/>
          </a:p>
        </p:txBody>
      </p:sp>
    </p:spTree>
    <p:extLst>
      <p:ext uri="{BB962C8B-B14F-4D97-AF65-F5344CB8AC3E}">
        <p14:creationId xmlns:p14="http://schemas.microsoft.com/office/powerpoint/2010/main" val="271983734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we look for </a:t>
            </a:r>
            <a:r>
              <a:rPr lang="en-GB" dirty="0" smtClean="0"/>
              <a:t>–continued </a:t>
            </a:r>
            <a:endParaRPr lang="en-GB" dirty="0"/>
          </a:p>
        </p:txBody>
      </p:sp>
      <p:sp>
        <p:nvSpPr>
          <p:cNvPr id="3" name="Content Placeholder 2"/>
          <p:cNvSpPr>
            <a:spLocks noGrp="1"/>
          </p:cNvSpPr>
          <p:nvPr>
            <p:ph idx="1"/>
          </p:nvPr>
        </p:nvSpPr>
        <p:spPr/>
        <p:txBody>
          <a:bodyPr/>
          <a:lstStyle/>
          <a:p>
            <a:endParaRPr lang="en-GB" dirty="0" smtClean="0"/>
          </a:p>
          <a:p>
            <a:r>
              <a:rPr lang="en-GB" dirty="0" smtClean="0"/>
              <a:t>We place value on, persons personality , passion and life experiences , when making our selections for the program.</a:t>
            </a:r>
          </a:p>
          <a:p>
            <a:r>
              <a:rPr lang="en-GB" dirty="0" smtClean="0"/>
              <a:t>If you are not suitable yet for the role , we can support and point you in the right direction , to prepare for future applications </a:t>
            </a:r>
            <a:endParaRPr lang="en-GB" dirty="0"/>
          </a:p>
        </p:txBody>
      </p:sp>
    </p:spTree>
    <p:extLst>
      <p:ext uri="{BB962C8B-B14F-4D97-AF65-F5344CB8AC3E}">
        <p14:creationId xmlns:p14="http://schemas.microsoft.com/office/powerpoint/2010/main" val="241802270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89462" y="789709"/>
            <a:ext cx="9144000" cy="369332"/>
          </a:xfrm>
          <a:prstGeom prst="rect">
            <a:avLst/>
          </a:prstGeom>
          <a:noFill/>
        </p:spPr>
        <p:txBody>
          <a:bodyPr wrap="square" rtlCol="0">
            <a:spAutoFit/>
          </a:bodyPr>
          <a:lstStyle/>
          <a:p>
            <a:r>
              <a:rPr lang="en-GB" dirty="0" smtClean="0"/>
              <a:t>Example of week one timetable </a:t>
            </a:r>
            <a:endParaRPr lang="en-GB" dirty="0"/>
          </a:p>
        </p:txBody>
      </p:sp>
      <p:graphicFrame>
        <p:nvGraphicFramePr>
          <p:cNvPr id="3" name="Table 2"/>
          <p:cNvGraphicFramePr>
            <a:graphicFrameLocks noGrp="1"/>
          </p:cNvGraphicFramePr>
          <p:nvPr>
            <p:extLst/>
          </p:nvPr>
        </p:nvGraphicFramePr>
        <p:xfrm>
          <a:off x="1222540" y="1434409"/>
          <a:ext cx="8810922" cy="4525816"/>
        </p:xfrm>
        <a:graphic>
          <a:graphicData uri="http://schemas.openxmlformats.org/drawingml/2006/table">
            <a:tbl>
              <a:tblPr firstRow="1" bandRow="1">
                <a:tableStyleId>{5C22544A-7EE6-4342-B048-85BDC9FD1C3A}</a:tableStyleId>
              </a:tblPr>
              <a:tblGrid>
                <a:gridCol w="1076221">
                  <a:extLst>
                    <a:ext uri="{9D8B030D-6E8A-4147-A177-3AD203B41FA5}">
                      <a16:colId xmlns:a16="http://schemas.microsoft.com/office/drawing/2014/main" val="282122589"/>
                    </a:ext>
                  </a:extLst>
                </a:gridCol>
                <a:gridCol w="1023205">
                  <a:extLst>
                    <a:ext uri="{9D8B030D-6E8A-4147-A177-3AD203B41FA5}">
                      <a16:colId xmlns:a16="http://schemas.microsoft.com/office/drawing/2014/main" val="155088013"/>
                    </a:ext>
                  </a:extLst>
                </a:gridCol>
                <a:gridCol w="681644">
                  <a:extLst>
                    <a:ext uri="{9D8B030D-6E8A-4147-A177-3AD203B41FA5}">
                      <a16:colId xmlns:a16="http://schemas.microsoft.com/office/drawing/2014/main" val="3906217769"/>
                    </a:ext>
                  </a:extLst>
                </a:gridCol>
                <a:gridCol w="282633">
                  <a:extLst>
                    <a:ext uri="{9D8B030D-6E8A-4147-A177-3AD203B41FA5}">
                      <a16:colId xmlns:a16="http://schemas.microsoft.com/office/drawing/2014/main" val="1612392800"/>
                    </a:ext>
                  </a:extLst>
                </a:gridCol>
                <a:gridCol w="124691">
                  <a:extLst>
                    <a:ext uri="{9D8B030D-6E8A-4147-A177-3AD203B41FA5}">
                      <a16:colId xmlns:a16="http://schemas.microsoft.com/office/drawing/2014/main" val="1004026509"/>
                    </a:ext>
                  </a:extLst>
                </a:gridCol>
                <a:gridCol w="856212">
                  <a:extLst>
                    <a:ext uri="{9D8B030D-6E8A-4147-A177-3AD203B41FA5}">
                      <a16:colId xmlns:a16="http://schemas.microsoft.com/office/drawing/2014/main" val="391450522"/>
                    </a:ext>
                  </a:extLst>
                </a:gridCol>
                <a:gridCol w="124690">
                  <a:extLst>
                    <a:ext uri="{9D8B030D-6E8A-4147-A177-3AD203B41FA5}">
                      <a16:colId xmlns:a16="http://schemas.microsoft.com/office/drawing/2014/main" val="464463094"/>
                    </a:ext>
                  </a:extLst>
                </a:gridCol>
                <a:gridCol w="237606">
                  <a:extLst>
                    <a:ext uri="{9D8B030D-6E8A-4147-A177-3AD203B41FA5}">
                      <a16:colId xmlns:a16="http://schemas.microsoft.com/office/drawing/2014/main" val="2173923880"/>
                    </a:ext>
                  </a:extLst>
                </a:gridCol>
                <a:gridCol w="685107">
                  <a:extLst>
                    <a:ext uri="{9D8B030D-6E8A-4147-A177-3AD203B41FA5}">
                      <a16:colId xmlns:a16="http://schemas.microsoft.com/office/drawing/2014/main" val="908478941"/>
                    </a:ext>
                  </a:extLst>
                </a:gridCol>
                <a:gridCol w="279171">
                  <a:extLst>
                    <a:ext uri="{9D8B030D-6E8A-4147-A177-3AD203B41FA5}">
                      <a16:colId xmlns:a16="http://schemas.microsoft.com/office/drawing/2014/main" val="1692731472"/>
                    </a:ext>
                  </a:extLst>
                </a:gridCol>
                <a:gridCol w="1059180">
                  <a:extLst>
                    <a:ext uri="{9D8B030D-6E8A-4147-A177-3AD203B41FA5}">
                      <a16:colId xmlns:a16="http://schemas.microsoft.com/office/drawing/2014/main" val="3104991805"/>
                    </a:ext>
                  </a:extLst>
                </a:gridCol>
                <a:gridCol w="1560598">
                  <a:extLst>
                    <a:ext uri="{9D8B030D-6E8A-4147-A177-3AD203B41FA5}">
                      <a16:colId xmlns:a16="http://schemas.microsoft.com/office/drawing/2014/main" val="844490076"/>
                    </a:ext>
                  </a:extLst>
                </a:gridCol>
                <a:gridCol w="819964">
                  <a:extLst>
                    <a:ext uri="{9D8B030D-6E8A-4147-A177-3AD203B41FA5}">
                      <a16:colId xmlns:a16="http://schemas.microsoft.com/office/drawing/2014/main" val="416623661"/>
                    </a:ext>
                  </a:extLst>
                </a:gridCol>
              </a:tblGrid>
              <a:tr h="808487">
                <a:tc>
                  <a:txBody>
                    <a:bodyPr/>
                    <a:lstStyle/>
                    <a:p>
                      <a:r>
                        <a:rPr lang="en-GB" dirty="0" smtClean="0">
                          <a:solidFill>
                            <a:schemeClr val="tx1"/>
                          </a:solidFill>
                        </a:rPr>
                        <a:t>Monday</a:t>
                      </a:r>
                      <a:endParaRPr lang="en-GB" dirty="0">
                        <a:solidFill>
                          <a:schemeClr val="tx1"/>
                        </a:solidFill>
                      </a:endParaRPr>
                    </a:p>
                  </a:txBody>
                  <a:tcPr/>
                </a:tc>
                <a:tc gridSpan="12">
                  <a:txBody>
                    <a:bodyPr/>
                    <a:lstStyle/>
                    <a:p>
                      <a:pPr algn="ctr"/>
                      <a:r>
                        <a:rPr lang="en-GB" sz="2800" dirty="0" smtClean="0">
                          <a:solidFill>
                            <a:schemeClr val="tx1"/>
                          </a:solidFill>
                        </a:rPr>
                        <a:t>Trust Induction</a:t>
                      </a:r>
                      <a:endParaRPr lang="en-GB" sz="2800" dirty="0">
                        <a:solidFill>
                          <a:schemeClr val="tx1"/>
                        </a:solidFill>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597385606"/>
                  </a:ext>
                </a:extLst>
              </a:tr>
              <a:tr h="928409">
                <a:tc>
                  <a:txBody>
                    <a:bodyPr/>
                    <a:lstStyle/>
                    <a:p>
                      <a:r>
                        <a:rPr lang="en-GB" dirty="0" smtClean="0"/>
                        <a:t>Tuesday </a:t>
                      </a:r>
                      <a:endParaRPr lang="en-GB" dirty="0"/>
                    </a:p>
                  </a:txBody>
                  <a:tcPr/>
                </a:tc>
                <a:tc gridSpan="12">
                  <a:txBody>
                    <a:bodyPr/>
                    <a:lstStyle/>
                    <a:p>
                      <a:pPr algn="ctr"/>
                      <a:r>
                        <a:rPr lang="en-GB" dirty="0" smtClean="0"/>
                        <a:t>Trust</a:t>
                      </a:r>
                      <a:r>
                        <a:rPr lang="en-GB" baseline="0" dirty="0" smtClean="0"/>
                        <a:t> induction </a:t>
                      </a:r>
                    </a:p>
                    <a:p>
                      <a:pPr algn="ctr"/>
                      <a:r>
                        <a:rPr lang="en-GB" baseline="0" dirty="0" smtClean="0"/>
                        <a:t>Moving and handling</a:t>
                      </a:r>
                    </a:p>
                    <a:p>
                      <a:pPr algn="ctr"/>
                      <a:r>
                        <a:rPr lang="en-GB" baseline="0" dirty="0" smtClean="0"/>
                        <a:t>Basic life support</a:t>
                      </a:r>
                      <a:endParaRPr lang="en-GB" dirty="0"/>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797243175"/>
                  </a:ext>
                </a:extLst>
              </a:tr>
              <a:tr h="928409">
                <a:tc>
                  <a:txBody>
                    <a:bodyPr/>
                    <a:lstStyle/>
                    <a:p>
                      <a:r>
                        <a:rPr lang="en-GB" dirty="0" smtClean="0"/>
                        <a:t>wed</a:t>
                      </a:r>
                      <a:endParaRPr lang="en-GB" dirty="0"/>
                    </a:p>
                  </a:txBody>
                  <a:tcPr/>
                </a:tc>
                <a:tc>
                  <a:txBody>
                    <a:bodyPr/>
                    <a:lstStyle/>
                    <a:p>
                      <a:pPr algn="ctr"/>
                      <a:r>
                        <a:rPr lang="en-GB" sz="1100" dirty="0" smtClean="0"/>
                        <a:t>welcome &amp;icebreaker</a:t>
                      </a:r>
                    </a:p>
                    <a:p>
                      <a:pPr algn="ctr"/>
                      <a:r>
                        <a:rPr lang="en-GB" sz="1100" dirty="0" smtClean="0"/>
                        <a:t>09.00-10.00</a:t>
                      </a:r>
                      <a:endParaRPr lang="en-GB" sz="1100" dirty="0"/>
                    </a:p>
                  </a:txBody>
                  <a:tcPr/>
                </a:tc>
                <a:tc gridSpan="3">
                  <a:txBody>
                    <a:bodyPr/>
                    <a:lstStyle/>
                    <a:p>
                      <a:pPr algn="ctr"/>
                      <a:r>
                        <a:rPr lang="en-GB" sz="1100" dirty="0" smtClean="0"/>
                        <a:t>Introduction to Medway</a:t>
                      </a:r>
                    </a:p>
                    <a:p>
                      <a:pPr algn="ctr"/>
                      <a:r>
                        <a:rPr lang="en-GB" sz="1100" dirty="0" smtClean="0"/>
                        <a:t>ROLE</a:t>
                      </a:r>
                      <a:r>
                        <a:rPr lang="en-GB" sz="1100" baseline="0" dirty="0" smtClean="0"/>
                        <a:t> OF CSW</a:t>
                      </a:r>
                      <a:endParaRPr lang="en-GB" sz="1100" dirty="0" smtClean="0"/>
                    </a:p>
                    <a:p>
                      <a:pPr algn="ctr"/>
                      <a:r>
                        <a:rPr lang="en-GB" sz="1100" dirty="0" smtClean="0"/>
                        <a:t>10.00-11.30</a:t>
                      </a:r>
                      <a:endParaRPr lang="en-GB" sz="1100" dirty="0"/>
                    </a:p>
                  </a:txBody>
                  <a:tcPr/>
                </a:tc>
                <a:tc hMerge="1">
                  <a:txBody>
                    <a:bodyPr/>
                    <a:lstStyle/>
                    <a:p>
                      <a:endParaRPr lang="en-GB"/>
                    </a:p>
                  </a:txBody>
                  <a:tcPr/>
                </a:tc>
                <a:tc hMerge="1">
                  <a:txBody>
                    <a:bodyPr/>
                    <a:lstStyle/>
                    <a:p>
                      <a:endParaRPr lang="en-GB"/>
                    </a:p>
                  </a:txBody>
                  <a:tcPr/>
                </a:tc>
                <a:tc>
                  <a:txBody>
                    <a:bodyPr/>
                    <a:lstStyle/>
                    <a:p>
                      <a:r>
                        <a:rPr lang="en-GB" sz="1100" dirty="0" smtClean="0"/>
                        <a:t>Uniform collection </a:t>
                      </a:r>
                    </a:p>
                    <a:p>
                      <a:r>
                        <a:rPr lang="en-GB" sz="1100" dirty="0" smtClean="0"/>
                        <a:t>11.30-12.30</a:t>
                      </a:r>
                      <a:endParaRPr lang="en-GB" sz="1100" dirty="0"/>
                    </a:p>
                  </a:txBody>
                  <a:tcPr/>
                </a:tc>
                <a:tc gridSpan="2">
                  <a:txBody>
                    <a:bodyPr/>
                    <a:lstStyle/>
                    <a:p>
                      <a:r>
                        <a:rPr lang="en-GB" sz="1100" dirty="0" smtClean="0"/>
                        <a:t>B</a:t>
                      </a:r>
                      <a:br>
                        <a:rPr lang="en-GB" sz="1100" dirty="0" smtClean="0"/>
                      </a:br>
                      <a:r>
                        <a:rPr lang="en-GB" sz="1100" dirty="0" smtClean="0"/>
                        <a:t>R</a:t>
                      </a:r>
                      <a:br>
                        <a:rPr lang="en-GB" sz="1100" dirty="0" smtClean="0"/>
                      </a:br>
                      <a:r>
                        <a:rPr lang="en-GB" sz="1100" dirty="0" smtClean="0"/>
                        <a:t>E</a:t>
                      </a:r>
                      <a:br>
                        <a:rPr lang="en-GB" sz="1100" dirty="0" smtClean="0"/>
                      </a:br>
                      <a:r>
                        <a:rPr lang="en-GB" sz="1100" dirty="0" smtClean="0"/>
                        <a:t>A</a:t>
                      </a:r>
                      <a:br>
                        <a:rPr lang="en-GB" sz="1100" dirty="0" smtClean="0"/>
                      </a:br>
                      <a:r>
                        <a:rPr lang="en-GB" sz="1100" dirty="0" smtClean="0"/>
                        <a:t>K</a:t>
                      </a:r>
                    </a:p>
                  </a:txBody>
                  <a:tcPr/>
                </a:tc>
                <a:tc hMerge="1">
                  <a:txBody>
                    <a:bodyPr/>
                    <a:lstStyle/>
                    <a:p>
                      <a:endParaRPr lang="en-GB"/>
                    </a:p>
                  </a:txBody>
                  <a:tcPr/>
                </a:tc>
                <a:tc gridSpan="2">
                  <a:txBody>
                    <a:bodyPr/>
                    <a:lstStyle/>
                    <a:p>
                      <a:r>
                        <a:rPr lang="en-GB" sz="1100" dirty="0" smtClean="0"/>
                        <a:t>Care certificate</a:t>
                      </a:r>
                      <a:r>
                        <a:rPr lang="en-GB" sz="1100" baseline="0" dirty="0" smtClean="0"/>
                        <a:t> &amp; portfolio</a:t>
                      </a:r>
                    </a:p>
                    <a:p>
                      <a:r>
                        <a:rPr lang="en-GB" sz="1100" baseline="0" dirty="0" smtClean="0"/>
                        <a:t>13.00-13.30</a:t>
                      </a:r>
                      <a:endParaRPr lang="en-GB" sz="1100" dirty="0"/>
                    </a:p>
                  </a:txBody>
                  <a:tcPr/>
                </a:tc>
                <a:tc hMerge="1">
                  <a:txBody>
                    <a:bodyPr/>
                    <a:lstStyle/>
                    <a:p>
                      <a:endParaRPr lang="en-GB"/>
                    </a:p>
                  </a:txBody>
                  <a:tcPr/>
                </a:tc>
                <a:tc>
                  <a:txBody>
                    <a:bodyPr/>
                    <a:lstStyle/>
                    <a:p>
                      <a:pPr algn="ctr"/>
                      <a:r>
                        <a:rPr lang="en-GB" sz="1100" dirty="0" smtClean="0"/>
                        <a:t>ADL`S</a:t>
                      </a:r>
                    </a:p>
                    <a:p>
                      <a:pPr algn="ctr"/>
                      <a:r>
                        <a:rPr lang="en-GB" sz="1100" dirty="0" smtClean="0"/>
                        <a:t>13.30-15.00</a:t>
                      </a:r>
                    </a:p>
                  </a:txBody>
                  <a:tcPr/>
                </a:tc>
                <a:tc gridSpan="2">
                  <a:txBody>
                    <a:bodyPr/>
                    <a:lstStyle/>
                    <a:p>
                      <a:pPr algn="ctr"/>
                      <a:r>
                        <a:rPr lang="en-GB" sz="1100" dirty="0" smtClean="0"/>
                        <a:t>Questions</a:t>
                      </a:r>
                      <a:r>
                        <a:rPr lang="en-GB" sz="1100" baseline="0" dirty="0" smtClean="0"/>
                        <a:t> and close </a:t>
                      </a:r>
                    </a:p>
                    <a:p>
                      <a:pPr algn="ctr"/>
                      <a:r>
                        <a:rPr lang="en-GB" sz="1100" baseline="0" dirty="0" smtClean="0"/>
                        <a:t>15.00-16.00</a:t>
                      </a:r>
                      <a:endParaRPr lang="en-GB" sz="1100" dirty="0"/>
                    </a:p>
                  </a:txBody>
                  <a:tcPr/>
                </a:tc>
                <a:tc hMerge="1">
                  <a:txBody>
                    <a:bodyPr/>
                    <a:lstStyle/>
                    <a:p>
                      <a:endParaRPr lang="en-GB"/>
                    </a:p>
                  </a:txBody>
                  <a:tcPr/>
                </a:tc>
                <a:extLst>
                  <a:ext uri="{0D108BD9-81ED-4DB2-BD59-A6C34878D82A}">
                    <a16:rowId xmlns:a16="http://schemas.microsoft.com/office/drawing/2014/main" val="4204791453"/>
                  </a:ext>
                </a:extLst>
              </a:tr>
              <a:tr h="928409">
                <a:tc>
                  <a:txBody>
                    <a:bodyPr/>
                    <a:lstStyle/>
                    <a:p>
                      <a:r>
                        <a:rPr lang="en-GB" dirty="0" smtClean="0"/>
                        <a:t>Thurs</a:t>
                      </a:r>
                      <a:endParaRPr lang="en-GB" dirty="0"/>
                    </a:p>
                  </a:txBody>
                  <a:tcPr/>
                </a:tc>
                <a:tc>
                  <a:txBody>
                    <a:bodyPr/>
                    <a:lstStyle/>
                    <a:p>
                      <a:pPr algn="ctr"/>
                      <a:r>
                        <a:rPr lang="en-GB" sz="1100" dirty="0" smtClean="0"/>
                        <a:t>Register</a:t>
                      </a:r>
                    </a:p>
                    <a:p>
                      <a:pPr algn="ctr"/>
                      <a:r>
                        <a:rPr lang="en-GB" sz="1100" dirty="0" smtClean="0"/>
                        <a:t>08.30</a:t>
                      </a:r>
                      <a:endParaRPr lang="en-GB" sz="1100" dirty="0"/>
                    </a:p>
                  </a:txBody>
                  <a:tcPr/>
                </a:tc>
                <a:tc gridSpan="3">
                  <a:txBody>
                    <a:bodyPr/>
                    <a:lstStyle/>
                    <a:p>
                      <a:pPr algn="ctr"/>
                      <a:r>
                        <a:rPr lang="en-GB" sz="1100" dirty="0" smtClean="0"/>
                        <a:t>News</a:t>
                      </a:r>
                      <a:r>
                        <a:rPr lang="en-GB" sz="1100" baseline="0" dirty="0" smtClean="0"/>
                        <a:t> 2</a:t>
                      </a:r>
                    </a:p>
                    <a:p>
                      <a:pPr algn="ctr"/>
                      <a:r>
                        <a:rPr lang="en-GB" sz="1100" baseline="0" dirty="0" smtClean="0"/>
                        <a:t>Theory </a:t>
                      </a:r>
                    </a:p>
                    <a:p>
                      <a:pPr algn="ctr"/>
                      <a:r>
                        <a:rPr lang="en-GB" sz="1100" baseline="0" dirty="0" smtClean="0"/>
                        <a:t>08.30-09.30</a:t>
                      </a:r>
                      <a:endParaRPr lang="en-GB" sz="1100" dirty="0"/>
                    </a:p>
                  </a:txBody>
                  <a:tcPr/>
                </a:tc>
                <a:tc hMerge="1">
                  <a:txBody>
                    <a:bodyPr/>
                    <a:lstStyle/>
                    <a:p>
                      <a:endParaRPr lang="en-GB"/>
                    </a:p>
                  </a:txBody>
                  <a:tcPr/>
                </a:tc>
                <a:tc hMerge="1">
                  <a:txBody>
                    <a:bodyPr/>
                    <a:lstStyle/>
                    <a:p>
                      <a:endParaRPr lang="en-GB"/>
                    </a:p>
                  </a:txBody>
                  <a:tcPr/>
                </a:tc>
                <a:tc gridSpan="4">
                  <a:txBody>
                    <a:bodyPr/>
                    <a:lstStyle/>
                    <a:p>
                      <a:pPr algn="ctr"/>
                      <a:r>
                        <a:rPr lang="en-GB" sz="1100" dirty="0" smtClean="0"/>
                        <a:t>NEWS 2 /OBSERVATIONS</a:t>
                      </a:r>
                    </a:p>
                    <a:p>
                      <a:pPr algn="ctr"/>
                      <a:r>
                        <a:rPr lang="en-GB" sz="1100" dirty="0" smtClean="0"/>
                        <a:t>PRACTICAL</a:t>
                      </a:r>
                    </a:p>
                    <a:p>
                      <a:pPr algn="ctr"/>
                      <a:r>
                        <a:rPr lang="en-GB" sz="1100" dirty="0" smtClean="0"/>
                        <a:t>09.30-12.00</a:t>
                      </a:r>
                      <a:endParaRPr lang="en-GB" sz="1100" dirty="0"/>
                    </a:p>
                  </a:txBody>
                  <a:tcPr/>
                </a:tc>
                <a:tc hMerge="1">
                  <a:txBody>
                    <a:bodyPr/>
                    <a:lstStyle/>
                    <a:p>
                      <a:endParaRPr lang="en-GB"/>
                    </a:p>
                  </a:txBody>
                  <a:tcPr/>
                </a:tc>
                <a:tc hMerge="1">
                  <a:txBody>
                    <a:bodyPr/>
                    <a:lstStyle/>
                    <a:p>
                      <a:endParaRPr lang="en-GB"/>
                    </a:p>
                  </a:txBody>
                  <a:tcPr/>
                </a:tc>
                <a:tc hMerge="1">
                  <a:txBody>
                    <a:bodyPr/>
                    <a:lstStyle/>
                    <a:p>
                      <a:endParaRPr lang="en-GB" dirty="0"/>
                    </a:p>
                  </a:txBody>
                  <a:tcPr/>
                </a:tc>
                <a:tc>
                  <a:txBody>
                    <a:bodyPr/>
                    <a:lstStyle/>
                    <a:p>
                      <a:r>
                        <a:rPr lang="en-GB" sz="1100" dirty="0" smtClean="0"/>
                        <a:t>B</a:t>
                      </a:r>
                    </a:p>
                    <a:p>
                      <a:r>
                        <a:rPr lang="en-GB" sz="1100" dirty="0" smtClean="0"/>
                        <a:t>R</a:t>
                      </a:r>
                    </a:p>
                    <a:p>
                      <a:r>
                        <a:rPr lang="en-GB" sz="1100" dirty="0" smtClean="0"/>
                        <a:t>E</a:t>
                      </a:r>
                    </a:p>
                    <a:p>
                      <a:r>
                        <a:rPr lang="en-GB" sz="1100" dirty="0" smtClean="0"/>
                        <a:t>A</a:t>
                      </a:r>
                    </a:p>
                    <a:p>
                      <a:r>
                        <a:rPr lang="en-GB" sz="1100" dirty="0" smtClean="0"/>
                        <a:t>K</a:t>
                      </a:r>
                      <a:endParaRPr lang="en-GB" sz="1100" dirty="0"/>
                    </a:p>
                  </a:txBody>
                  <a:tcPr/>
                </a:tc>
                <a:tc>
                  <a:txBody>
                    <a:bodyPr/>
                    <a:lstStyle/>
                    <a:p>
                      <a:pPr algn="ctr"/>
                      <a:r>
                        <a:rPr lang="en-GB" sz="1100" dirty="0" smtClean="0"/>
                        <a:t>DIET AND NUTRITION</a:t>
                      </a:r>
                    </a:p>
                    <a:p>
                      <a:pPr algn="ctr"/>
                      <a:r>
                        <a:rPr lang="en-GB" sz="1100" dirty="0" smtClean="0"/>
                        <a:t>12.30-13.30</a:t>
                      </a:r>
                      <a:endParaRPr lang="en-GB" sz="11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dirty="0" smtClean="0"/>
                        <a:t>COMMUNICATION</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smtClean="0"/>
                        <a:t>13.30-15.00</a:t>
                      </a:r>
                    </a:p>
                  </a:txBody>
                  <a:tcPr/>
                </a:tc>
                <a:tc>
                  <a:txBody>
                    <a:bodyPr/>
                    <a:lstStyle/>
                    <a:p>
                      <a:r>
                        <a:rPr lang="en-GB" sz="1100" dirty="0" smtClean="0"/>
                        <a:t>Q&amp;A</a:t>
                      </a:r>
                    </a:p>
                    <a:p>
                      <a:r>
                        <a:rPr lang="en-GB" sz="1100" dirty="0" smtClean="0"/>
                        <a:t>15.00-16.00</a:t>
                      </a:r>
                      <a:endParaRPr lang="en-GB" sz="1100" dirty="0"/>
                    </a:p>
                  </a:txBody>
                  <a:tcPr/>
                </a:tc>
                <a:extLst>
                  <a:ext uri="{0D108BD9-81ED-4DB2-BD59-A6C34878D82A}">
                    <a16:rowId xmlns:a16="http://schemas.microsoft.com/office/drawing/2014/main" val="1706671210"/>
                  </a:ext>
                </a:extLst>
              </a:tr>
              <a:tr h="928409">
                <a:tc>
                  <a:txBody>
                    <a:bodyPr/>
                    <a:lstStyle/>
                    <a:p>
                      <a:r>
                        <a:rPr lang="en-GB" dirty="0" smtClean="0"/>
                        <a:t>FRIDAY</a:t>
                      </a:r>
                      <a:endParaRPr lang="en-GB" dirty="0"/>
                    </a:p>
                  </a:txBody>
                  <a:tcPr/>
                </a:tc>
                <a:tc gridSpan="2">
                  <a:txBody>
                    <a:bodyPr/>
                    <a:lstStyle/>
                    <a:p>
                      <a:pPr algn="ctr"/>
                      <a:r>
                        <a:rPr lang="en-GB" sz="1100" dirty="0" smtClean="0"/>
                        <a:t>BLOOD</a:t>
                      </a:r>
                      <a:r>
                        <a:rPr lang="en-GB" sz="1100" baseline="0" dirty="0" smtClean="0"/>
                        <a:t> COLLECTION</a:t>
                      </a:r>
                    </a:p>
                    <a:p>
                      <a:pPr algn="ctr"/>
                      <a:r>
                        <a:rPr lang="en-GB" sz="1100" baseline="0" dirty="0" smtClean="0"/>
                        <a:t>TBC</a:t>
                      </a:r>
                      <a:endParaRPr lang="en-GB" sz="1100" dirty="0"/>
                    </a:p>
                  </a:txBody>
                  <a:tcPr/>
                </a:tc>
                <a:tc hMerge="1">
                  <a:txBody>
                    <a:bodyPr/>
                    <a:lstStyle/>
                    <a:p>
                      <a:endParaRPr lang="en-GB"/>
                    </a:p>
                  </a:txBody>
                  <a:tcPr/>
                </a:tc>
                <a:tc>
                  <a:txBody>
                    <a:bodyPr/>
                    <a:lstStyle/>
                    <a:p>
                      <a:r>
                        <a:rPr lang="en-GB" sz="1100" dirty="0" smtClean="0"/>
                        <a:t>B</a:t>
                      </a:r>
                    </a:p>
                    <a:p>
                      <a:r>
                        <a:rPr lang="en-GB" sz="1100" dirty="0" smtClean="0"/>
                        <a:t>R</a:t>
                      </a:r>
                    </a:p>
                    <a:p>
                      <a:r>
                        <a:rPr lang="en-GB" sz="1100" dirty="0" smtClean="0"/>
                        <a:t>E</a:t>
                      </a:r>
                    </a:p>
                    <a:p>
                      <a:r>
                        <a:rPr lang="en-GB" sz="1100" dirty="0" smtClean="0"/>
                        <a:t>A</a:t>
                      </a:r>
                    </a:p>
                    <a:p>
                      <a:r>
                        <a:rPr lang="en-GB" sz="1100" dirty="0" smtClean="0"/>
                        <a:t>K</a:t>
                      </a:r>
                      <a:endParaRPr lang="en-GB" sz="1100" dirty="0"/>
                    </a:p>
                  </a:txBody>
                  <a:tcPr/>
                </a:tc>
                <a:tc gridSpan="3">
                  <a:txBody>
                    <a:bodyPr/>
                    <a:lstStyle/>
                    <a:p>
                      <a:pPr algn="ctr"/>
                      <a:r>
                        <a:rPr lang="en-GB" sz="1100" dirty="0" smtClean="0"/>
                        <a:t>ELIMINATION</a:t>
                      </a:r>
                    </a:p>
                    <a:p>
                      <a:pPr algn="ctr"/>
                      <a:r>
                        <a:rPr lang="en-GB" sz="1100" dirty="0" smtClean="0"/>
                        <a:t>12.30-13.30</a:t>
                      </a:r>
                      <a:endParaRPr lang="en-GB" sz="1100" dirty="0"/>
                    </a:p>
                  </a:txBody>
                  <a:tcPr/>
                </a:tc>
                <a:tc hMerge="1">
                  <a:txBody>
                    <a:bodyPr/>
                    <a:lstStyle/>
                    <a:p>
                      <a:endParaRPr lang="en-GB"/>
                    </a:p>
                  </a:txBody>
                  <a:tcPr/>
                </a:tc>
                <a:tc hMerge="1">
                  <a:txBody>
                    <a:bodyPr/>
                    <a:lstStyle/>
                    <a:p>
                      <a:endParaRPr lang="en-GB" dirty="0"/>
                    </a:p>
                  </a:txBody>
                  <a:tcPr/>
                </a:tc>
                <a:tc gridSpan="6">
                  <a:txBody>
                    <a:bodyPr/>
                    <a:lstStyle/>
                    <a:p>
                      <a:pPr algn="ctr"/>
                      <a:r>
                        <a:rPr lang="en-GB" sz="1100" dirty="0" smtClean="0"/>
                        <a:t>WARD VISITS</a:t>
                      </a:r>
                    </a:p>
                    <a:p>
                      <a:pPr algn="ctr"/>
                      <a:r>
                        <a:rPr lang="en-GB" sz="1100" dirty="0" smtClean="0"/>
                        <a:t>IN UNIFORM </a:t>
                      </a:r>
                    </a:p>
                    <a:p>
                      <a:pPr algn="ctr"/>
                      <a:r>
                        <a:rPr lang="en-GB" sz="1100" dirty="0" smtClean="0"/>
                        <a:t>13.30-16.00</a:t>
                      </a:r>
                      <a:endParaRPr lang="en-GB" sz="1100" dirty="0"/>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604144923"/>
                  </a:ext>
                </a:extLst>
              </a:tr>
            </a:tbl>
          </a:graphicData>
        </a:graphic>
      </p:graphicFrame>
    </p:spTree>
    <p:extLst>
      <p:ext uri="{BB962C8B-B14F-4D97-AF65-F5344CB8AC3E}">
        <p14:creationId xmlns:p14="http://schemas.microsoft.com/office/powerpoint/2010/main" val="151851318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On going support </a:t>
            </a:r>
            <a:endParaRPr lang="en-GB" dirty="0"/>
          </a:p>
        </p:txBody>
      </p:sp>
      <p:sp>
        <p:nvSpPr>
          <p:cNvPr id="3" name="Content Placeholder 2"/>
          <p:cNvSpPr>
            <a:spLocks noGrp="1"/>
          </p:cNvSpPr>
          <p:nvPr>
            <p:ph idx="1"/>
          </p:nvPr>
        </p:nvSpPr>
        <p:spPr/>
        <p:txBody>
          <a:bodyPr/>
          <a:lstStyle/>
          <a:p>
            <a:pPr marL="0" indent="0">
              <a:buNone/>
            </a:pPr>
            <a:r>
              <a:rPr lang="en-GB" dirty="0" smtClean="0"/>
              <a:t>When you have completed your 2 week induction , you will go to your ward on a </a:t>
            </a:r>
            <a:r>
              <a:rPr lang="en-GB" dirty="0" err="1" smtClean="0"/>
              <a:t>supernumery</a:t>
            </a:r>
            <a:r>
              <a:rPr lang="en-GB" dirty="0" smtClean="0"/>
              <a:t> basis. This means you will not be added into the staffing numbers for your shift and will be there to continue to learn , shadow your buddie and support the staff.</a:t>
            </a:r>
          </a:p>
          <a:p>
            <a:pPr marL="0" indent="0">
              <a:buNone/>
            </a:pPr>
            <a:r>
              <a:rPr lang="en-GB" dirty="0" smtClean="0"/>
              <a:t>You will normally stay </a:t>
            </a:r>
            <a:r>
              <a:rPr lang="en-GB" dirty="0" err="1" smtClean="0"/>
              <a:t>supernumery</a:t>
            </a:r>
            <a:r>
              <a:rPr lang="en-GB" dirty="0" smtClean="0"/>
              <a:t> for 2 weeks , however this can be extended if you or your ward manager feels you need a little more time to settle on to your ward.</a:t>
            </a:r>
          </a:p>
          <a:p>
            <a:pPr marL="0" indent="0">
              <a:buNone/>
            </a:pPr>
            <a:r>
              <a:rPr lang="en-GB" dirty="0" smtClean="0"/>
              <a:t>During this time you will have visits from the PDN and Associate educator , for pastoral support . They are also available for you to contact should you need them during this time </a:t>
            </a:r>
            <a:endParaRPr lang="en-GB" dirty="0"/>
          </a:p>
        </p:txBody>
      </p:sp>
    </p:spTree>
    <p:extLst>
      <p:ext uri="{BB962C8B-B14F-4D97-AF65-F5344CB8AC3E}">
        <p14:creationId xmlns:p14="http://schemas.microsoft.com/office/powerpoint/2010/main" val="246506979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CSW duties </a:t>
            </a:r>
            <a:endParaRPr lang="en-GB" dirty="0"/>
          </a:p>
        </p:txBody>
      </p:sp>
      <p:sp>
        <p:nvSpPr>
          <p:cNvPr id="3" name="Content Placeholder 2"/>
          <p:cNvSpPr>
            <a:spLocks noGrp="1"/>
          </p:cNvSpPr>
          <p:nvPr>
            <p:ph idx="1"/>
          </p:nvPr>
        </p:nvSpPr>
        <p:spPr>
          <a:xfrm>
            <a:off x="518615" y="1396538"/>
            <a:ext cx="11286698" cy="4946073"/>
          </a:xfrm>
        </p:spPr>
        <p:txBody>
          <a:bodyPr>
            <a:normAutofit fontScale="85000" lnSpcReduction="20000"/>
          </a:bodyPr>
          <a:lstStyle/>
          <a:p>
            <a:pPr algn="just"/>
            <a:r>
              <a:rPr lang="en-GB" dirty="0"/>
              <a:t>Carry out clinical tasks under the supervision of the nurse</a:t>
            </a:r>
          </a:p>
          <a:p>
            <a:pPr algn="just"/>
            <a:r>
              <a:rPr lang="en-GB" dirty="0"/>
              <a:t>Carry out person centred care</a:t>
            </a:r>
          </a:p>
          <a:p>
            <a:pPr algn="just"/>
            <a:r>
              <a:rPr lang="en-GB" dirty="0"/>
              <a:t>Chaperoning patients to their scans</a:t>
            </a:r>
          </a:p>
          <a:p>
            <a:pPr algn="just"/>
            <a:r>
              <a:rPr lang="en-GB" dirty="0"/>
              <a:t>Updating care plans </a:t>
            </a:r>
          </a:p>
          <a:p>
            <a:pPr algn="just"/>
            <a:r>
              <a:rPr lang="en-GB" dirty="0"/>
              <a:t>Escalating concerns</a:t>
            </a:r>
          </a:p>
          <a:p>
            <a:pPr algn="just"/>
            <a:r>
              <a:rPr lang="en-GB" dirty="0"/>
              <a:t>House keeping </a:t>
            </a:r>
          </a:p>
          <a:p>
            <a:pPr algn="just"/>
            <a:r>
              <a:rPr lang="en-GB" dirty="0"/>
              <a:t>Vital sign observations</a:t>
            </a:r>
          </a:p>
          <a:p>
            <a:pPr algn="just"/>
            <a:r>
              <a:rPr lang="en-GB" dirty="0"/>
              <a:t>Carry out </a:t>
            </a:r>
            <a:r>
              <a:rPr lang="en-GB" dirty="0" err="1"/>
              <a:t>ecg</a:t>
            </a:r>
            <a:endParaRPr lang="en-GB" dirty="0"/>
          </a:p>
          <a:p>
            <a:pPr algn="just"/>
            <a:r>
              <a:rPr lang="en-GB" dirty="0" smtClean="0"/>
              <a:t>Transfer </a:t>
            </a:r>
            <a:r>
              <a:rPr lang="en-GB" dirty="0"/>
              <a:t>patients</a:t>
            </a:r>
          </a:p>
          <a:p>
            <a:pPr algn="just"/>
            <a:r>
              <a:rPr lang="en-GB" dirty="0"/>
              <a:t>Stock up ward</a:t>
            </a:r>
          </a:p>
          <a:p>
            <a:pPr algn="just"/>
            <a:r>
              <a:rPr lang="en-GB" dirty="0"/>
              <a:t>Take bloods (when trained and competent) </a:t>
            </a:r>
            <a:endParaRPr lang="en-GB" dirty="0" smtClean="0"/>
          </a:p>
          <a:p>
            <a:pPr marL="0" indent="0" algn="just">
              <a:buNone/>
            </a:pPr>
            <a:r>
              <a:rPr lang="en-GB" dirty="0" smtClean="0"/>
              <a:t>This list is not exclusive , as you gain knowledge your skill set will increase ,as will your roles and responsibilities </a:t>
            </a:r>
            <a:endParaRPr lang="en-GB" dirty="0"/>
          </a:p>
          <a:p>
            <a:endParaRPr lang="en-GB" dirty="0"/>
          </a:p>
        </p:txBody>
      </p:sp>
    </p:spTree>
    <p:extLst>
      <p:ext uri="{BB962C8B-B14F-4D97-AF65-F5344CB8AC3E}">
        <p14:creationId xmlns:p14="http://schemas.microsoft.com/office/powerpoint/2010/main" val="366388044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6460" y="378027"/>
            <a:ext cx="9852013" cy="5711088"/>
          </a:xfrm>
          <a:prstGeom prst="rect">
            <a:avLst/>
          </a:prstGeom>
        </p:spPr>
      </p:pic>
    </p:spTree>
    <p:extLst>
      <p:ext uri="{BB962C8B-B14F-4D97-AF65-F5344CB8AC3E}">
        <p14:creationId xmlns:p14="http://schemas.microsoft.com/office/powerpoint/2010/main" val="61613220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Remember </a:t>
            </a:r>
            <a:endParaRPr lang="en-GB" dirty="0"/>
          </a:p>
        </p:txBody>
      </p:sp>
      <p:sp>
        <p:nvSpPr>
          <p:cNvPr id="3" name="Content Placeholder 2"/>
          <p:cNvSpPr>
            <a:spLocks noGrp="1"/>
          </p:cNvSpPr>
          <p:nvPr>
            <p:ph idx="1"/>
          </p:nvPr>
        </p:nvSpPr>
        <p:spPr/>
        <p:txBody>
          <a:bodyPr/>
          <a:lstStyle/>
          <a:p>
            <a:pPr marL="0" indent="0">
              <a:buNone/>
            </a:pPr>
            <a:endParaRPr lang="en-GB" dirty="0" smtClean="0"/>
          </a:p>
          <a:p>
            <a:pPr marL="0" indent="0">
              <a:buNone/>
            </a:pPr>
            <a:r>
              <a:rPr lang="en-GB" sz="3200" dirty="0" smtClean="0"/>
              <a:t>New to Care, could be the start of an exciting and fulfilling journey. </a:t>
            </a:r>
          </a:p>
          <a:p>
            <a:pPr marL="0" indent="0">
              <a:buNone/>
            </a:pPr>
            <a:endParaRPr lang="en-GB" sz="3200" dirty="0"/>
          </a:p>
          <a:p>
            <a:pPr marL="0" indent="0">
              <a:buNone/>
            </a:pPr>
            <a:r>
              <a:rPr lang="en-GB" sz="3200" dirty="0" smtClean="0"/>
              <a:t>Where you start, isn’t always where you will finish.</a:t>
            </a:r>
            <a:endParaRPr lang="en-GB" sz="3200" dirty="0"/>
          </a:p>
        </p:txBody>
      </p:sp>
    </p:spTree>
    <p:extLst>
      <p:ext uri="{BB962C8B-B14F-4D97-AF65-F5344CB8AC3E}">
        <p14:creationId xmlns:p14="http://schemas.microsoft.com/office/powerpoint/2010/main" val="267052540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641173" y="116380"/>
            <a:ext cx="3506663" cy="2629997"/>
          </a:xfr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74131" y="3146369"/>
            <a:ext cx="4386350" cy="328976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6570" y="2921924"/>
            <a:ext cx="3890356" cy="2917767"/>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08914" y="3935039"/>
            <a:ext cx="2283229" cy="1712422"/>
          </a:xfrm>
          <a:prstGeom prst="rect">
            <a:avLst/>
          </a:prstGeom>
        </p:spPr>
      </p:pic>
      <p:pic>
        <p:nvPicPr>
          <p:cNvPr id="8" name="Pictur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947168" y="36428"/>
            <a:ext cx="4061357" cy="3046018"/>
          </a:xfrm>
          <a:prstGeom prst="rect">
            <a:avLst/>
          </a:prstGeom>
        </p:spPr>
      </p:pic>
    </p:spTree>
    <p:extLst>
      <p:ext uri="{BB962C8B-B14F-4D97-AF65-F5344CB8AC3E}">
        <p14:creationId xmlns:p14="http://schemas.microsoft.com/office/powerpoint/2010/main" val="130252133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Nursing Associate (NA) programme </a:t>
            </a:r>
            <a:endParaRPr lang="en-GB" dirty="0"/>
          </a:p>
        </p:txBody>
      </p:sp>
      <p:sp>
        <p:nvSpPr>
          <p:cNvPr id="3" name="Content Placeholder 2"/>
          <p:cNvSpPr>
            <a:spLocks noGrp="1"/>
          </p:cNvSpPr>
          <p:nvPr>
            <p:ph idx="1"/>
          </p:nvPr>
        </p:nvSpPr>
        <p:spPr>
          <a:xfrm>
            <a:off x="518615" y="1825625"/>
            <a:ext cx="8583821" cy="4351338"/>
          </a:xfrm>
        </p:spPr>
        <p:txBody>
          <a:bodyPr>
            <a:normAutofit lnSpcReduction="10000"/>
          </a:bodyPr>
          <a:lstStyle/>
          <a:p>
            <a:r>
              <a:rPr lang="en-GB" sz="1900" dirty="0"/>
              <a:t>A nursing associate (NA) is a new member of the nursing team in England. This role is designed to help bridge the gap between health care assistants and registered nurses (RN) as identified in The Shape of Caring Review (2015).</a:t>
            </a:r>
          </a:p>
          <a:p>
            <a:r>
              <a:rPr lang="en-GB" sz="1900" dirty="0"/>
              <a:t>Nursing associate is a stand-alone role regulated by the NMC, which will also provide a progression route into graduate level nursing</a:t>
            </a:r>
            <a:r>
              <a:rPr lang="en-GB" sz="1900" dirty="0" smtClean="0"/>
              <a:t>.</a:t>
            </a:r>
          </a:p>
          <a:p>
            <a:r>
              <a:rPr lang="en-GB" sz="1900" dirty="0"/>
              <a:t>The programme consists of both academic and work-based learning to develop an understanding and knowledge of person-centred care from birth to end of life. </a:t>
            </a:r>
            <a:r>
              <a:rPr lang="en-GB" sz="1900" dirty="0" smtClean="0"/>
              <a:t>Nursing Associates </a:t>
            </a:r>
            <a:r>
              <a:rPr lang="en-GB" sz="1900" dirty="0"/>
              <a:t>will work across the different fields (adult, mental health, children and young people and learning disabilities) and in different settings (in hospitals, close to home and at home) across the Trust and other organisations</a:t>
            </a:r>
            <a:r>
              <a:rPr lang="en-GB" sz="1900" dirty="0" smtClean="0"/>
              <a:t>.</a:t>
            </a:r>
          </a:p>
          <a:p>
            <a:r>
              <a:rPr lang="en-GB" sz="1900" b="1" dirty="0" smtClean="0"/>
              <a:t>What is needed for the role?</a:t>
            </a:r>
          </a:p>
          <a:p>
            <a:pPr lvl="0"/>
            <a:r>
              <a:rPr lang="en-GB" sz="1900" dirty="0"/>
              <a:t>GCSE English and Maths, or equivalent (functional skills)</a:t>
            </a:r>
          </a:p>
          <a:p>
            <a:pPr lvl="0"/>
            <a:r>
              <a:rPr lang="en-GB" sz="1900" dirty="0"/>
              <a:t>Completion of the Care Certificate</a:t>
            </a:r>
          </a:p>
          <a:p>
            <a:endParaRPr lang="en-GB" sz="2000" dirty="0" smtClean="0"/>
          </a:p>
          <a:p>
            <a:endParaRPr lang="en-GB" sz="1400" dirty="0" smtClean="0"/>
          </a:p>
          <a:p>
            <a:endParaRPr lang="en-GB" dirty="0"/>
          </a:p>
          <a:p>
            <a:pPr marL="0" indent="0">
              <a:buNone/>
            </a:pPr>
            <a:endParaRPr lang="en-GB" dirty="0" smtClean="0"/>
          </a:p>
          <a:p>
            <a:endParaRPr lang="en-GB" dirty="0"/>
          </a:p>
          <a:p>
            <a:endParaRPr lang="en-GB" sz="1800" dirty="0"/>
          </a:p>
          <a:p>
            <a:endParaRPr lang="en-GB" dirty="0"/>
          </a:p>
        </p:txBody>
      </p:sp>
      <p:pic>
        <p:nvPicPr>
          <p:cNvPr id="4" name="Picture 3"/>
          <p:cNvPicPr>
            <a:picLocks noChangeAspect="1"/>
          </p:cNvPicPr>
          <p:nvPr/>
        </p:nvPicPr>
        <p:blipFill>
          <a:blip r:embed="rId2"/>
          <a:stretch>
            <a:fillRect/>
          </a:stretch>
        </p:blipFill>
        <p:spPr>
          <a:xfrm>
            <a:off x="9102436" y="2575315"/>
            <a:ext cx="2732645" cy="3187371"/>
          </a:xfrm>
          <a:prstGeom prst="rect">
            <a:avLst/>
          </a:prstGeom>
        </p:spPr>
      </p:pic>
    </p:spTree>
    <p:extLst>
      <p:ext uri="{BB962C8B-B14F-4D97-AF65-F5344CB8AC3E}">
        <p14:creationId xmlns:p14="http://schemas.microsoft.com/office/powerpoint/2010/main" val="26744751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to become a Registered Nurse?</a:t>
            </a:r>
            <a:endParaRPr lang="en-GB" dirty="0"/>
          </a:p>
        </p:txBody>
      </p:sp>
      <p:sp>
        <p:nvSpPr>
          <p:cNvPr id="3" name="Content Placeholder 2"/>
          <p:cNvSpPr>
            <a:spLocks noGrp="1"/>
          </p:cNvSpPr>
          <p:nvPr>
            <p:ph idx="1"/>
          </p:nvPr>
        </p:nvSpPr>
        <p:spPr/>
        <p:txBody>
          <a:bodyPr/>
          <a:lstStyle/>
          <a:p>
            <a:r>
              <a:rPr lang="en-GB" dirty="0" smtClean="0"/>
              <a:t>There are two ways to this:</a:t>
            </a:r>
          </a:p>
          <a:p>
            <a:r>
              <a:rPr lang="en-GB" dirty="0" smtClean="0"/>
              <a:t>You can do the Registered Nurse Apprenticeship which would need to be sponsored by the employer which would be 18 months if you have completed the NA course .</a:t>
            </a:r>
          </a:p>
          <a:p>
            <a:r>
              <a:rPr lang="en-GB" dirty="0" smtClean="0"/>
              <a:t>Degree route: You will need at least five GCSE’s grade 4 or above in English maths and science and at least two/ three A-levels or equivalent level 3 qualifications.</a:t>
            </a:r>
          </a:p>
        </p:txBody>
      </p:sp>
      <p:pic>
        <p:nvPicPr>
          <p:cNvPr id="4" name="Picture 3" descr="Health Care Occupations | HSM1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66386" y="4682170"/>
            <a:ext cx="2448878" cy="1754420"/>
          </a:xfrm>
          <a:prstGeom prst="rect">
            <a:avLst/>
          </a:prstGeom>
        </p:spPr>
      </p:pic>
    </p:spTree>
    <p:extLst>
      <p:ext uri="{BB962C8B-B14F-4D97-AF65-F5344CB8AC3E}">
        <p14:creationId xmlns:p14="http://schemas.microsoft.com/office/powerpoint/2010/main" val="26745930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Where to go once a Registered Nurse?</a:t>
            </a:r>
            <a:endParaRPr lang="en-GB" dirty="0"/>
          </a:p>
        </p:txBody>
      </p:sp>
      <p:sp>
        <p:nvSpPr>
          <p:cNvPr id="3" name="Content Placeholder 2"/>
          <p:cNvSpPr>
            <a:spLocks noGrp="1"/>
          </p:cNvSpPr>
          <p:nvPr>
            <p:ph idx="1"/>
          </p:nvPr>
        </p:nvSpPr>
        <p:spPr/>
        <p:txBody>
          <a:bodyPr/>
          <a:lstStyle/>
          <a:p>
            <a:r>
              <a:rPr lang="en-GB" dirty="0" smtClean="0"/>
              <a:t>Progression through the wards with many different specialities e.g. medical, surgical, cardiac and frailty</a:t>
            </a:r>
          </a:p>
          <a:p>
            <a:r>
              <a:rPr lang="en-GB" dirty="0" smtClean="0"/>
              <a:t>Specialist: Tissue viability Nurse, Falls specialist Nurse, dementia specialist Nurse, Cardiac Specialist Nurse, Respiratory specialist Nurse, Nursing Workforce</a:t>
            </a:r>
            <a:endParaRPr lang="en-GB" dirty="0"/>
          </a:p>
        </p:txBody>
      </p:sp>
      <p:pic>
        <p:nvPicPr>
          <p:cNvPr id="5" name="Picture 4" descr="Photogenic nursing student prepping | Janne Ranta | Flick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063345" y="4342521"/>
            <a:ext cx="2477193" cy="1900943"/>
          </a:xfrm>
          <a:prstGeom prst="rect">
            <a:avLst/>
          </a:prstGeom>
        </p:spPr>
      </p:pic>
    </p:spTree>
    <p:extLst>
      <p:ext uri="{BB962C8B-B14F-4D97-AF65-F5344CB8AC3E}">
        <p14:creationId xmlns:p14="http://schemas.microsoft.com/office/powerpoint/2010/main" val="112883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Other Roles</a:t>
            </a:r>
            <a:endParaRPr lang="en-GB" dirty="0"/>
          </a:p>
        </p:txBody>
      </p:sp>
      <p:sp>
        <p:nvSpPr>
          <p:cNvPr id="3" name="Content Placeholder 2"/>
          <p:cNvSpPr>
            <a:spLocks noGrp="1"/>
          </p:cNvSpPr>
          <p:nvPr>
            <p:ph idx="1"/>
          </p:nvPr>
        </p:nvSpPr>
        <p:spPr>
          <a:xfrm>
            <a:off x="111292" y="1434926"/>
            <a:ext cx="5898810" cy="4351338"/>
          </a:xfrm>
        </p:spPr>
        <p:txBody>
          <a:bodyPr/>
          <a:lstStyle/>
          <a:p>
            <a:r>
              <a:rPr lang="en-GB" dirty="0" smtClean="0"/>
              <a:t>Therapy Assistant</a:t>
            </a:r>
          </a:p>
          <a:p>
            <a:r>
              <a:rPr lang="en-GB" dirty="0" smtClean="0"/>
              <a:t>Occupational Therapist</a:t>
            </a:r>
          </a:p>
          <a:p>
            <a:r>
              <a:rPr lang="en-GB" dirty="0" smtClean="0"/>
              <a:t>Physiotherapist</a:t>
            </a:r>
          </a:p>
          <a:p>
            <a:r>
              <a:rPr lang="en-GB" dirty="0" smtClean="0"/>
              <a:t>Dietician</a:t>
            </a:r>
          </a:p>
          <a:p>
            <a:r>
              <a:rPr lang="en-GB" dirty="0" smtClean="0"/>
              <a:t>Speech and Language Therapist</a:t>
            </a:r>
          </a:p>
          <a:p>
            <a:r>
              <a:rPr lang="en-GB" dirty="0" smtClean="0"/>
              <a:t>Admin</a:t>
            </a:r>
          </a:p>
          <a:p>
            <a:r>
              <a:rPr lang="en-GB" dirty="0" smtClean="0"/>
              <a:t>Security</a:t>
            </a:r>
          </a:p>
        </p:txBody>
      </p:sp>
      <p:pic>
        <p:nvPicPr>
          <p:cNvPr id="7" name="Picture 6" descr="Teaming Tips Case 8: The Wayward Collaborator | ALiEM Faculty Incubato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44313" y="1579418"/>
            <a:ext cx="5593538" cy="3732415"/>
          </a:xfrm>
          <a:prstGeom prst="rect">
            <a:avLst/>
          </a:prstGeom>
        </p:spPr>
      </p:pic>
    </p:spTree>
    <p:extLst>
      <p:ext uri="{BB962C8B-B14F-4D97-AF65-F5344CB8AC3E}">
        <p14:creationId xmlns:p14="http://schemas.microsoft.com/office/powerpoint/2010/main" val="12663877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Any questions</a:t>
            </a:r>
            <a:endParaRPr lang="en-GB" dirty="0"/>
          </a:p>
        </p:txBody>
      </p:sp>
    </p:spTree>
    <p:extLst>
      <p:ext uri="{BB962C8B-B14F-4D97-AF65-F5344CB8AC3E}">
        <p14:creationId xmlns:p14="http://schemas.microsoft.com/office/powerpoint/2010/main" val="197970659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00A499"/>
      </a:dk2>
      <a:lt2>
        <a:srgbClr val="EEECE1"/>
      </a:lt2>
      <a:accent1>
        <a:srgbClr val="00A499"/>
      </a:accent1>
      <a:accent2>
        <a:srgbClr val="0070C0"/>
      </a:accent2>
      <a:accent3>
        <a:srgbClr val="9BBB59"/>
      </a:accent3>
      <a:accent4>
        <a:srgbClr val="8064A2"/>
      </a:accent4>
      <a:accent5>
        <a:srgbClr val="4BACC6"/>
      </a:accent5>
      <a:accent6>
        <a:srgbClr val="F79646"/>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4F195225643AA54B8BA50A23A32B074D" ma:contentTypeVersion="3" ma:contentTypeDescription="Create a new document." ma:contentTypeScope="" ma:versionID="695b7d4def3f22251bd5e76777aa75c7">
  <xsd:schema xmlns:xsd="http://www.w3.org/2001/XMLSchema" xmlns:xs="http://www.w3.org/2001/XMLSchema" xmlns:p="http://schemas.microsoft.com/office/2006/metadata/properties" xmlns:ns2="ebf04cda-045a-4d05-929a-a8c93449ef1b" targetNamespace="http://schemas.microsoft.com/office/2006/metadata/properties" ma:root="true" ma:fieldsID="0f7729f2f865e1020a40627607f720ec" ns2:_="">
    <xsd:import namespace="ebf04cda-045a-4d05-929a-a8c93449ef1b"/>
    <xsd:element name="properties">
      <xsd:complexType>
        <xsd:sequence>
          <xsd:element name="documentManagement">
            <xsd:complexType>
              <xsd:all>
                <xsd:element ref="ns2:MediaServiceMetadata" minOccurs="0"/>
                <xsd:element ref="ns2:MediaServiceFastMetadata"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bf04cda-045a-4d05-929a-a8c93449ef1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ECCF8C2C-A7EE-45F2-9369-529CC2AEFB87}">
  <ds:schemaRefs>
    <ds:schemaRef ds:uri="http://schemas.microsoft.com/sharepoint/v3/contenttype/forms"/>
  </ds:schemaRefs>
</ds:datastoreItem>
</file>

<file path=customXml/itemProps2.xml><?xml version="1.0" encoding="utf-8"?>
<ds:datastoreItem xmlns:ds="http://schemas.openxmlformats.org/officeDocument/2006/customXml" ds:itemID="{15DDDB5A-A4D8-42ED-A2B0-1C01CBF8ADC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bf04cda-045a-4d05-929a-a8c93449ef1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9686D7E-F657-4A1F-AEA3-D61E2A0ECC79}">
  <ds:schemaRefs>
    <ds:schemaRef ds:uri="http://schemas.microsoft.com/office/infopath/2007/PartnerControls"/>
    <ds:schemaRef ds:uri="http://purl.org/dc/terms/"/>
    <ds:schemaRef ds:uri="http://purl.org/dc/dcmitype/"/>
    <ds:schemaRef ds:uri="http://schemas.microsoft.com/office/2006/documentManagement/types"/>
    <ds:schemaRef ds:uri="ebf04cda-045a-4d05-929a-a8c93449ef1b"/>
    <ds:schemaRef ds:uri="http://purl.org/dc/elements/1.1/"/>
    <ds:schemaRef ds:uri="http://schemas.microsoft.com/office/2006/metadata/propertie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2808</TotalTime>
  <Words>1347</Words>
  <Application>Microsoft Office PowerPoint</Application>
  <PresentationFormat>Widescreen</PresentationFormat>
  <Paragraphs>188</Paragraphs>
  <Slides>23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YouTube Noto</vt:lpstr>
      <vt:lpstr>Office Theme</vt:lpstr>
      <vt:lpstr>Medway Maritime Hospital </vt:lpstr>
      <vt:lpstr>Medway Maritime Hospital</vt:lpstr>
      <vt:lpstr>Work Experience Opportunities   </vt:lpstr>
      <vt:lpstr>Other opportunities:  </vt:lpstr>
      <vt:lpstr>Other opportunities:  </vt:lpstr>
      <vt:lpstr>Other opportunities:  </vt:lpstr>
      <vt:lpstr>What is the new to care program</vt:lpstr>
      <vt:lpstr>What is incorporated in the 2 week program</vt:lpstr>
      <vt:lpstr>Application process</vt:lpstr>
      <vt:lpstr>Assessment day </vt:lpstr>
      <vt:lpstr>What we look for </vt:lpstr>
      <vt:lpstr>What we look for –continued </vt:lpstr>
      <vt:lpstr>PowerPoint Presentation</vt:lpstr>
      <vt:lpstr>On going support </vt:lpstr>
      <vt:lpstr>CSW duties </vt:lpstr>
      <vt:lpstr>PowerPoint Presentation</vt:lpstr>
      <vt:lpstr>Remember </vt:lpstr>
      <vt:lpstr>PowerPoint Presentation</vt:lpstr>
      <vt:lpstr>Nursing Associate (NA) programme </vt:lpstr>
      <vt:lpstr>How to become a Registered Nurse?</vt:lpstr>
      <vt:lpstr>Where to go once a Registered Nurse?</vt:lpstr>
      <vt:lpstr>Other Roles</vt:lpstr>
      <vt:lpstr>Any questions</vt:lpstr>
    </vt:vector>
  </TitlesOfParts>
  <Company>Medway NHS Foundation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Nina Lee</dc:creator>
  <cp:lastModifiedBy>Idowu Olowe</cp:lastModifiedBy>
  <cp:revision>936</cp:revision>
  <dcterms:created xsi:type="dcterms:W3CDTF">2021-11-08T14:05:53Z</dcterms:created>
  <dcterms:modified xsi:type="dcterms:W3CDTF">2024-02-06T18:11:18Z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0x0101004F195225643AA54B8BA50A23A32B074D</vt:lpwstr>
  </property>
</Properties>
</file>